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1" r:id="rId4"/>
    <p:sldId id="258" r:id="rId5"/>
    <p:sldId id="259" r:id="rId6"/>
    <p:sldId id="260"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733E"/>
    <a:srgbClr val="B2904E"/>
    <a:srgbClr val="F2F2F2"/>
    <a:srgbClr val="FBA371"/>
    <a:srgbClr val="CBC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70" d="100"/>
          <a:sy n="70"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AE1C64FD-39EC-4A70-960C-FF5D925C788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3064315-DFC9-4AF4-96B4-1C35A8E15C0C}">
      <dgm:prSet phldrT="[Text]"/>
      <dgm:spPr/>
      <dgm:t>
        <a:bodyPr/>
        <a:lstStyle/>
        <a:p>
          <a:r>
            <a:rPr lang="en-US" dirty="0"/>
            <a:t>Historical research</a:t>
          </a:r>
        </a:p>
      </dgm:t>
    </dgm:pt>
    <dgm:pt modelId="{6E869FB4-6575-4547-BD72-B9BF75106CC4}" type="parTrans" cxnId="{945F4404-4984-4821-A9A6-EE3BF4549C62}">
      <dgm:prSet/>
      <dgm:spPr/>
      <dgm:t>
        <a:bodyPr/>
        <a:lstStyle/>
        <a:p>
          <a:endParaRPr lang="en-US"/>
        </a:p>
      </dgm:t>
    </dgm:pt>
    <dgm:pt modelId="{3B8B9B8B-B640-4E6B-81EB-32A57F1BDA99}" type="sibTrans" cxnId="{945F4404-4984-4821-A9A6-EE3BF4549C62}">
      <dgm:prSet/>
      <dgm:spPr/>
      <dgm:t>
        <a:bodyPr/>
        <a:lstStyle/>
        <a:p>
          <a:endParaRPr lang="en-US"/>
        </a:p>
      </dgm:t>
    </dgm:pt>
    <dgm:pt modelId="{51CC15E3-3255-4218-A0B2-00B54033BCE6}">
      <dgm:prSet phldrT="[Text]"/>
      <dgm:spPr/>
      <dgm:t>
        <a:bodyPr/>
        <a:lstStyle/>
        <a:p>
          <a:pPr>
            <a:buFont typeface="Arial" panose="020B0604020202020204" pitchFamily="34" charset="0"/>
            <a:buChar char="•"/>
          </a:pPr>
          <a:r>
            <a:rPr lang="en-US" dirty="0"/>
            <a:t>Include all available documentary evidence/metadata for historic properties, even when sources may conflict</a:t>
          </a:r>
        </a:p>
      </dgm:t>
    </dgm:pt>
    <dgm:pt modelId="{F653DE2F-DBC9-4959-88F7-DF7D34990900}" type="parTrans" cxnId="{9C05B05B-B19F-4EA9-B430-CC51AF3371A4}">
      <dgm:prSet/>
      <dgm:spPr/>
      <dgm:t>
        <a:bodyPr/>
        <a:lstStyle/>
        <a:p>
          <a:endParaRPr lang="en-US"/>
        </a:p>
      </dgm:t>
    </dgm:pt>
    <dgm:pt modelId="{6B0728C7-EC55-42C6-92BC-1DDA77BE1B28}" type="sibTrans" cxnId="{9C05B05B-B19F-4EA9-B430-CC51AF3371A4}">
      <dgm:prSet/>
      <dgm:spPr/>
      <dgm:t>
        <a:bodyPr/>
        <a:lstStyle/>
        <a:p>
          <a:endParaRPr lang="en-US"/>
        </a:p>
      </dgm:t>
    </dgm:pt>
    <dgm:pt modelId="{CFCD7BEA-5BD8-407C-B20E-639ADAE48F2F}">
      <dgm:prSet phldrT="[Text]"/>
      <dgm:spPr/>
      <dgm:t>
        <a:bodyPr/>
        <a:lstStyle/>
        <a:p>
          <a:r>
            <a:rPr lang="en-US" dirty="0"/>
            <a:t>Field survey</a:t>
          </a:r>
        </a:p>
      </dgm:t>
    </dgm:pt>
    <dgm:pt modelId="{F12B4468-25FC-4B82-8419-93A41A23576D}" type="parTrans" cxnId="{4348D019-3724-4CA3-9DDF-8AD20EB016C2}">
      <dgm:prSet/>
      <dgm:spPr/>
      <dgm:t>
        <a:bodyPr/>
        <a:lstStyle/>
        <a:p>
          <a:endParaRPr lang="en-US"/>
        </a:p>
      </dgm:t>
    </dgm:pt>
    <dgm:pt modelId="{D89AF5F4-E44A-4152-9A2C-49FCC943C23F}" type="sibTrans" cxnId="{4348D019-3724-4CA3-9DDF-8AD20EB016C2}">
      <dgm:prSet/>
      <dgm:spPr/>
      <dgm:t>
        <a:bodyPr/>
        <a:lstStyle/>
        <a:p>
          <a:endParaRPr lang="en-US"/>
        </a:p>
      </dgm:t>
    </dgm:pt>
    <dgm:pt modelId="{F7E4AE32-66FE-4898-9012-FE6A1D39E388}">
      <dgm:prSet phldrT="[Text]"/>
      <dgm:spPr/>
      <dgm:t>
        <a:bodyPr/>
        <a:lstStyle/>
        <a:p>
          <a:r>
            <a:rPr lang="en-US" dirty="0"/>
            <a:t>Save time and facilitate better coordination between field and lab with born-digital data. Analysis can begin on some data before fieldwork has been completed if need for physical transfer, transcription, and digitization is eliminated.</a:t>
          </a:r>
        </a:p>
        <a:p>
          <a:r>
            <a:rPr lang="en-US" dirty="0"/>
            <a:t>Consistency and accuracy can be more easily monitored with digital data submission to the home office, and sensitive site information more easily redacted for transfer if needed.</a:t>
          </a:r>
        </a:p>
        <a:p>
          <a:r>
            <a:rPr lang="en-US" dirty="0"/>
            <a:t>Do not use UTMs for all field documentation – utilizing arbitrary coordinates in field notes and reporting can help maintain sensitivity in products in the future without redactions being required.</a:t>
          </a:r>
        </a:p>
        <a:p>
          <a:r>
            <a:rPr lang="en-US" dirty="0"/>
            <a:t>Do not transfer sensitive digital data through unsecured connections (non-secure cloud platforms, emails, social media, </a:t>
          </a:r>
          <a:r>
            <a:rPr lang="en-US" dirty="0" err="1"/>
            <a:t>etc</a:t>
          </a:r>
          <a:r>
            <a:rPr lang="en-US" dirty="0"/>
            <a:t>,)</a:t>
          </a:r>
        </a:p>
      </dgm:t>
    </dgm:pt>
    <dgm:pt modelId="{50CD9CC3-A94A-455D-A489-318DBA546EB1}" type="parTrans" cxnId="{C47CB927-110A-47BF-9E32-83D4FE25116F}">
      <dgm:prSet/>
      <dgm:spPr/>
      <dgm:t>
        <a:bodyPr/>
        <a:lstStyle/>
        <a:p>
          <a:endParaRPr lang="en-US"/>
        </a:p>
      </dgm:t>
    </dgm:pt>
    <dgm:pt modelId="{1D05DE67-DB5E-4825-8ED3-01D9B9E5B1FB}" type="sibTrans" cxnId="{C47CB927-110A-47BF-9E32-83D4FE25116F}">
      <dgm:prSet/>
      <dgm:spPr/>
      <dgm:t>
        <a:bodyPr/>
        <a:lstStyle/>
        <a:p>
          <a:endParaRPr lang="en-US"/>
        </a:p>
      </dgm:t>
    </dgm:pt>
    <dgm:pt modelId="{9E574558-B40F-404D-92FF-71679502E502}">
      <dgm:prSet phldrT="[Text]"/>
      <dgm:spPr/>
      <dgm:t>
        <a:bodyPr/>
        <a:lstStyle/>
        <a:p>
          <a:r>
            <a:rPr lang="en-US" dirty="0"/>
            <a:t>Deliverables</a:t>
          </a:r>
        </a:p>
      </dgm:t>
    </dgm:pt>
    <dgm:pt modelId="{AE374A52-CED1-41B5-932E-3AE1A0256A58}" type="parTrans" cxnId="{9FBB47E2-44DD-4736-B4A0-7276866ADEF2}">
      <dgm:prSet/>
      <dgm:spPr/>
      <dgm:t>
        <a:bodyPr/>
        <a:lstStyle/>
        <a:p>
          <a:endParaRPr lang="en-US"/>
        </a:p>
      </dgm:t>
    </dgm:pt>
    <dgm:pt modelId="{0A3521BA-0DE3-433F-A686-9D15B867953A}" type="sibTrans" cxnId="{9FBB47E2-44DD-4736-B4A0-7276866ADEF2}">
      <dgm:prSet/>
      <dgm:spPr/>
      <dgm:t>
        <a:bodyPr/>
        <a:lstStyle/>
        <a:p>
          <a:endParaRPr lang="en-US"/>
        </a:p>
      </dgm:t>
    </dgm:pt>
    <dgm:pt modelId="{DD2E61C5-24F1-4414-A4B7-C15C944CE64F}">
      <dgm:prSet phldrT="[Text]"/>
      <dgm:spPr/>
      <dgm:t>
        <a:bodyPr/>
        <a:lstStyle/>
        <a:p>
          <a:r>
            <a:rPr lang="en-US" dirty="0"/>
            <a:t>Provide cleaned and standardized data sets to clients matching their preferred structures and formats (</a:t>
          </a:r>
          <a:r>
            <a:rPr lang="en-US" dirty="0" err="1"/>
            <a:t>OpenRefine</a:t>
          </a:r>
          <a:r>
            <a:rPr lang="en-US" dirty="0"/>
            <a:t> is a great tool for final QA); make sure your data is both usable and </a:t>
          </a:r>
          <a:r>
            <a:rPr lang="en-US" dirty="0" err="1"/>
            <a:t>resuable</a:t>
          </a:r>
          <a:endParaRPr lang="en-US" dirty="0"/>
        </a:p>
        <a:p>
          <a:r>
            <a:rPr lang="en-US" dirty="0"/>
            <a:t>Frame your work within the larger scope of existing data and what role events occurring at your site(s) might have played in the larger community, region, and sociopolitical structures of the past</a:t>
          </a:r>
        </a:p>
        <a:p>
          <a:r>
            <a:rPr lang="en-US" dirty="0"/>
            <a:t>Protect clients’ products by limiting online file transfer outside of direct connections to Installation CRM and administrative personnel (remove all working files from any cloud-based/portable file storage); this also maintains version control and makes future reference/revision more efficient</a:t>
          </a:r>
        </a:p>
      </dgm:t>
    </dgm:pt>
    <dgm:pt modelId="{83FC984C-D9DA-4FEB-8D16-43EB8721B778}" type="parTrans" cxnId="{133EF381-F705-4CFA-AE7D-F3243671D034}">
      <dgm:prSet/>
      <dgm:spPr/>
      <dgm:t>
        <a:bodyPr/>
        <a:lstStyle/>
        <a:p>
          <a:endParaRPr lang="en-US"/>
        </a:p>
      </dgm:t>
    </dgm:pt>
    <dgm:pt modelId="{F9D2DB02-B131-44C5-854C-B508F3391DE8}" type="sibTrans" cxnId="{133EF381-F705-4CFA-AE7D-F3243671D034}">
      <dgm:prSet/>
      <dgm:spPr/>
      <dgm:t>
        <a:bodyPr/>
        <a:lstStyle/>
        <a:p>
          <a:endParaRPr lang="en-US"/>
        </a:p>
      </dgm:t>
    </dgm:pt>
    <dgm:pt modelId="{C9697337-A96E-4DF4-B466-66335B393762}">
      <dgm:prSet phldrT="[Text]"/>
      <dgm:spPr/>
      <dgm:t>
        <a:bodyPr/>
        <a:lstStyle/>
        <a:p>
          <a:pPr>
            <a:buFont typeface="Arial" panose="020B0604020202020204" pitchFamily="34" charset="0"/>
            <a:buChar char="•"/>
          </a:pPr>
          <a:r>
            <a:rPr lang="en-US" dirty="0"/>
            <a:t>Minority and disenfranchised groups may be more obscured in the documentary record; do not dismiss these individuals as less important, uninteresting, or unhelpful to your research and leave them out of the overall site interpretation</a:t>
          </a:r>
        </a:p>
      </dgm:t>
    </dgm:pt>
    <dgm:pt modelId="{B075ACF5-0DEA-4066-A722-269E39B8671C}" type="parTrans" cxnId="{627E8A06-39A5-4B32-B595-3A88B9C533CF}">
      <dgm:prSet/>
      <dgm:spPr/>
      <dgm:t>
        <a:bodyPr/>
        <a:lstStyle/>
        <a:p>
          <a:endParaRPr lang="en-US"/>
        </a:p>
      </dgm:t>
    </dgm:pt>
    <dgm:pt modelId="{A3181017-4EE2-4A77-B3F4-ECC52FD3FDF2}" type="sibTrans" cxnId="{627E8A06-39A5-4B32-B595-3A88B9C533CF}">
      <dgm:prSet/>
      <dgm:spPr/>
      <dgm:t>
        <a:bodyPr/>
        <a:lstStyle/>
        <a:p>
          <a:endParaRPr lang="en-US"/>
        </a:p>
      </dgm:t>
    </dgm:pt>
    <dgm:pt modelId="{B95C56D3-D30E-4FF6-A9C1-8B3F45C4328B}">
      <dgm:prSet phldrT="[Text]"/>
      <dgm:spPr/>
      <dgm:t>
        <a:bodyPr/>
        <a:lstStyle/>
        <a:p>
          <a:pPr>
            <a:buFont typeface="Arial" panose="020B0604020202020204" pitchFamily="34" charset="0"/>
            <a:buChar char="•"/>
          </a:pPr>
          <a:r>
            <a:rPr lang="en-US" dirty="0"/>
            <a:t>Write all individuals’ histories with personal respect; avoid judgmental descriptions of site use, economic status, etc.</a:t>
          </a:r>
        </a:p>
        <a:p>
          <a:pPr>
            <a:buFont typeface="Arial" panose="020B0604020202020204" pitchFamily="34" charset="0"/>
            <a:buChar char="•"/>
          </a:pPr>
          <a:r>
            <a:rPr lang="en-US" dirty="0"/>
            <a:t>When utilizing genealogical information from online sources, ask permission of connected descendants to discuss very personal details or use uploaded photos</a:t>
          </a:r>
        </a:p>
      </dgm:t>
    </dgm:pt>
    <dgm:pt modelId="{CFA5B6EC-19C9-4A7A-9D75-53CBB11302E4}" type="parTrans" cxnId="{C4DCCF0D-7FD3-4B31-8B11-3254B5B2DCE6}">
      <dgm:prSet/>
      <dgm:spPr/>
      <dgm:t>
        <a:bodyPr/>
        <a:lstStyle/>
        <a:p>
          <a:endParaRPr lang="en-US"/>
        </a:p>
      </dgm:t>
    </dgm:pt>
    <dgm:pt modelId="{23DC5085-198C-4F07-B83D-9FB53C8E2181}" type="sibTrans" cxnId="{C4DCCF0D-7FD3-4B31-8B11-3254B5B2DCE6}">
      <dgm:prSet/>
      <dgm:spPr/>
      <dgm:t>
        <a:bodyPr/>
        <a:lstStyle/>
        <a:p>
          <a:endParaRPr lang="en-US"/>
        </a:p>
      </dgm:t>
    </dgm:pt>
    <dgm:pt modelId="{55CAD0EA-BD8C-43B8-8E04-B58DC787A2D0}" type="pres">
      <dgm:prSet presAssocID="{AE1C64FD-39EC-4A70-960C-FF5D925C7888}" presName="Name0" presStyleCnt="0">
        <dgm:presLayoutVars>
          <dgm:chMax val="5"/>
          <dgm:chPref val="5"/>
          <dgm:dir/>
          <dgm:animLvl val="lvl"/>
        </dgm:presLayoutVars>
      </dgm:prSet>
      <dgm:spPr/>
    </dgm:pt>
    <dgm:pt modelId="{562A3E61-DBDA-4A4F-8C59-0AEA8DBEEE7D}" type="pres">
      <dgm:prSet presAssocID="{83064315-DFC9-4AF4-96B4-1C35A8E15C0C}" presName="parentText1" presStyleLbl="node1" presStyleIdx="0" presStyleCnt="3">
        <dgm:presLayoutVars>
          <dgm:chMax/>
          <dgm:chPref val="3"/>
          <dgm:bulletEnabled val="1"/>
        </dgm:presLayoutVars>
      </dgm:prSet>
      <dgm:spPr/>
    </dgm:pt>
    <dgm:pt modelId="{2ABA4405-9B26-4C45-8133-74E749A1C731}" type="pres">
      <dgm:prSet presAssocID="{83064315-DFC9-4AF4-96B4-1C35A8E15C0C}" presName="childText1" presStyleLbl="solidAlignAcc1" presStyleIdx="0" presStyleCnt="3">
        <dgm:presLayoutVars>
          <dgm:chMax val="0"/>
          <dgm:chPref val="0"/>
          <dgm:bulletEnabled val="1"/>
        </dgm:presLayoutVars>
      </dgm:prSet>
      <dgm:spPr/>
    </dgm:pt>
    <dgm:pt modelId="{03C6F8E7-0B39-4C02-9B2B-1941D98ABEDB}" type="pres">
      <dgm:prSet presAssocID="{CFCD7BEA-5BD8-407C-B20E-639ADAE48F2F}" presName="parentText2" presStyleLbl="node1" presStyleIdx="1" presStyleCnt="3">
        <dgm:presLayoutVars>
          <dgm:chMax/>
          <dgm:chPref val="3"/>
          <dgm:bulletEnabled val="1"/>
        </dgm:presLayoutVars>
      </dgm:prSet>
      <dgm:spPr/>
    </dgm:pt>
    <dgm:pt modelId="{D83FB318-4308-4FC0-8E93-BEBF47B5DE75}" type="pres">
      <dgm:prSet presAssocID="{CFCD7BEA-5BD8-407C-B20E-639ADAE48F2F}" presName="childText2" presStyleLbl="solidAlignAcc1" presStyleIdx="1" presStyleCnt="3">
        <dgm:presLayoutVars>
          <dgm:chMax val="0"/>
          <dgm:chPref val="0"/>
          <dgm:bulletEnabled val="1"/>
        </dgm:presLayoutVars>
      </dgm:prSet>
      <dgm:spPr/>
    </dgm:pt>
    <dgm:pt modelId="{5A44D11E-965A-4B99-8CC8-6998DECCAC51}" type="pres">
      <dgm:prSet presAssocID="{9E574558-B40F-404D-92FF-71679502E502}" presName="parentText3" presStyleLbl="node1" presStyleIdx="2" presStyleCnt="3">
        <dgm:presLayoutVars>
          <dgm:chMax/>
          <dgm:chPref val="3"/>
          <dgm:bulletEnabled val="1"/>
        </dgm:presLayoutVars>
      </dgm:prSet>
      <dgm:spPr/>
    </dgm:pt>
    <dgm:pt modelId="{932E6911-5789-4EE2-9CDF-78590749394D}" type="pres">
      <dgm:prSet presAssocID="{9E574558-B40F-404D-92FF-71679502E502}" presName="childText3" presStyleLbl="solidAlignAcc1" presStyleIdx="2" presStyleCnt="3">
        <dgm:presLayoutVars>
          <dgm:chMax val="0"/>
          <dgm:chPref val="0"/>
          <dgm:bulletEnabled val="1"/>
        </dgm:presLayoutVars>
      </dgm:prSet>
      <dgm:spPr/>
    </dgm:pt>
  </dgm:ptLst>
  <dgm:cxnLst>
    <dgm:cxn modelId="{945F4404-4984-4821-A9A6-EE3BF4549C62}" srcId="{AE1C64FD-39EC-4A70-960C-FF5D925C7888}" destId="{83064315-DFC9-4AF4-96B4-1C35A8E15C0C}" srcOrd="0" destOrd="0" parTransId="{6E869FB4-6575-4547-BD72-B9BF75106CC4}" sibTransId="{3B8B9B8B-B640-4E6B-81EB-32A57F1BDA99}"/>
    <dgm:cxn modelId="{627E8A06-39A5-4B32-B595-3A88B9C533CF}" srcId="{83064315-DFC9-4AF4-96B4-1C35A8E15C0C}" destId="{C9697337-A96E-4DF4-B466-66335B393762}" srcOrd="1" destOrd="0" parTransId="{B075ACF5-0DEA-4066-A722-269E39B8671C}" sibTransId="{A3181017-4EE2-4A77-B3F4-ECC52FD3FDF2}"/>
    <dgm:cxn modelId="{03A6690A-1589-4F9C-AA84-FF9FF154AE57}" type="presOf" srcId="{CFCD7BEA-5BD8-407C-B20E-639ADAE48F2F}" destId="{03C6F8E7-0B39-4C02-9B2B-1941D98ABEDB}" srcOrd="0" destOrd="0" presId="urn:microsoft.com/office/officeart/2009/3/layout/IncreasingArrowsProcess"/>
    <dgm:cxn modelId="{C4DCCF0D-7FD3-4B31-8B11-3254B5B2DCE6}" srcId="{83064315-DFC9-4AF4-96B4-1C35A8E15C0C}" destId="{B95C56D3-D30E-4FF6-A9C1-8B3F45C4328B}" srcOrd="2" destOrd="0" parTransId="{CFA5B6EC-19C9-4A7A-9D75-53CBB11302E4}" sibTransId="{23DC5085-198C-4F07-B83D-9FB53C8E2181}"/>
    <dgm:cxn modelId="{4348D019-3724-4CA3-9DDF-8AD20EB016C2}" srcId="{AE1C64FD-39EC-4A70-960C-FF5D925C7888}" destId="{CFCD7BEA-5BD8-407C-B20E-639ADAE48F2F}" srcOrd="1" destOrd="0" parTransId="{F12B4468-25FC-4B82-8419-93A41A23576D}" sibTransId="{D89AF5F4-E44A-4152-9A2C-49FCC943C23F}"/>
    <dgm:cxn modelId="{CB73D424-F949-4C4E-B527-C964C8E6B4DE}" type="presOf" srcId="{B95C56D3-D30E-4FF6-A9C1-8B3F45C4328B}" destId="{2ABA4405-9B26-4C45-8133-74E749A1C731}" srcOrd="0" destOrd="2" presId="urn:microsoft.com/office/officeart/2009/3/layout/IncreasingArrowsProcess"/>
    <dgm:cxn modelId="{71B73D26-A368-4669-8C08-88526FA6784B}" type="presOf" srcId="{F7E4AE32-66FE-4898-9012-FE6A1D39E388}" destId="{D83FB318-4308-4FC0-8E93-BEBF47B5DE75}" srcOrd="0" destOrd="0" presId="urn:microsoft.com/office/officeart/2009/3/layout/IncreasingArrowsProcess"/>
    <dgm:cxn modelId="{C47CB927-110A-47BF-9E32-83D4FE25116F}" srcId="{CFCD7BEA-5BD8-407C-B20E-639ADAE48F2F}" destId="{F7E4AE32-66FE-4898-9012-FE6A1D39E388}" srcOrd="0" destOrd="0" parTransId="{50CD9CC3-A94A-455D-A489-318DBA546EB1}" sibTransId="{1D05DE67-DB5E-4825-8ED3-01D9B9E5B1FB}"/>
    <dgm:cxn modelId="{9C05B05B-B19F-4EA9-B430-CC51AF3371A4}" srcId="{83064315-DFC9-4AF4-96B4-1C35A8E15C0C}" destId="{51CC15E3-3255-4218-A0B2-00B54033BCE6}" srcOrd="0" destOrd="0" parTransId="{F653DE2F-DBC9-4959-88F7-DF7D34990900}" sibTransId="{6B0728C7-EC55-42C6-92BC-1DDA77BE1B28}"/>
    <dgm:cxn modelId="{5F267647-63D4-4FE5-B66D-CCBEE15E718B}" type="presOf" srcId="{51CC15E3-3255-4218-A0B2-00B54033BCE6}" destId="{2ABA4405-9B26-4C45-8133-74E749A1C731}" srcOrd="0" destOrd="0" presId="urn:microsoft.com/office/officeart/2009/3/layout/IncreasingArrowsProcess"/>
    <dgm:cxn modelId="{DDC62471-3DAB-4122-B3F9-3B2A6D976FA6}" type="presOf" srcId="{DD2E61C5-24F1-4414-A4B7-C15C944CE64F}" destId="{932E6911-5789-4EE2-9CDF-78590749394D}" srcOrd="0" destOrd="0" presId="urn:microsoft.com/office/officeart/2009/3/layout/IncreasingArrowsProcess"/>
    <dgm:cxn modelId="{133EF381-F705-4CFA-AE7D-F3243671D034}" srcId="{9E574558-B40F-404D-92FF-71679502E502}" destId="{DD2E61C5-24F1-4414-A4B7-C15C944CE64F}" srcOrd="0" destOrd="0" parTransId="{83FC984C-D9DA-4FEB-8D16-43EB8721B778}" sibTransId="{F9D2DB02-B131-44C5-854C-B508F3391DE8}"/>
    <dgm:cxn modelId="{7F0721A1-FE94-468C-AE49-99189227910E}" type="presOf" srcId="{9E574558-B40F-404D-92FF-71679502E502}" destId="{5A44D11E-965A-4B99-8CC8-6998DECCAC51}" srcOrd="0" destOrd="0" presId="urn:microsoft.com/office/officeart/2009/3/layout/IncreasingArrowsProcess"/>
    <dgm:cxn modelId="{F69AF5C5-371F-497E-8EF0-57DA3878650F}" type="presOf" srcId="{AE1C64FD-39EC-4A70-960C-FF5D925C7888}" destId="{55CAD0EA-BD8C-43B8-8E04-B58DC787A2D0}" srcOrd="0" destOrd="0" presId="urn:microsoft.com/office/officeart/2009/3/layout/IncreasingArrowsProcess"/>
    <dgm:cxn modelId="{68B8A1CF-8C5E-4A6C-84FC-18B41CCD41BD}" type="presOf" srcId="{83064315-DFC9-4AF4-96B4-1C35A8E15C0C}" destId="{562A3E61-DBDA-4A4F-8C59-0AEA8DBEEE7D}" srcOrd="0" destOrd="0" presId="urn:microsoft.com/office/officeart/2009/3/layout/IncreasingArrowsProcess"/>
    <dgm:cxn modelId="{9FBB47E2-44DD-4736-B4A0-7276866ADEF2}" srcId="{AE1C64FD-39EC-4A70-960C-FF5D925C7888}" destId="{9E574558-B40F-404D-92FF-71679502E502}" srcOrd="2" destOrd="0" parTransId="{AE374A52-CED1-41B5-932E-3AE1A0256A58}" sibTransId="{0A3521BA-0DE3-433F-A686-9D15B867953A}"/>
    <dgm:cxn modelId="{C1DCAFEF-80FC-4E23-8DDB-438B5762FA2F}" type="presOf" srcId="{C9697337-A96E-4DF4-B466-66335B393762}" destId="{2ABA4405-9B26-4C45-8133-74E749A1C731}" srcOrd="0" destOrd="1" presId="urn:microsoft.com/office/officeart/2009/3/layout/IncreasingArrowsProcess"/>
    <dgm:cxn modelId="{8FA5F20F-8D2D-4499-AEB1-E79C520B7128}" type="presParOf" srcId="{55CAD0EA-BD8C-43B8-8E04-B58DC787A2D0}" destId="{562A3E61-DBDA-4A4F-8C59-0AEA8DBEEE7D}" srcOrd="0" destOrd="0" presId="urn:microsoft.com/office/officeart/2009/3/layout/IncreasingArrowsProcess"/>
    <dgm:cxn modelId="{5C3FDE0C-9FF2-40DD-B603-9F083DF13299}" type="presParOf" srcId="{55CAD0EA-BD8C-43B8-8E04-B58DC787A2D0}" destId="{2ABA4405-9B26-4C45-8133-74E749A1C731}" srcOrd="1" destOrd="0" presId="urn:microsoft.com/office/officeart/2009/3/layout/IncreasingArrowsProcess"/>
    <dgm:cxn modelId="{F2E96138-C8C1-4EBD-8EE5-8E622D4BAC61}" type="presParOf" srcId="{55CAD0EA-BD8C-43B8-8E04-B58DC787A2D0}" destId="{03C6F8E7-0B39-4C02-9B2B-1941D98ABEDB}" srcOrd="2" destOrd="0" presId="urn:microsoft.com/office/officeart/2009/3/layout/IncreasingArrowsProcess"/>
    <dgm:cxn modelId="{FB87A296-F5DA-495F-8EB4-12E0E90BEC1F}" type="presParOf" srcId="{55CAD0EA-BD8C-43B8-8E04-B58DC787A2D0}" destId="{D83FB318-4308-4FC0-8E93-BEBF47B5DE75}" srcOrd="3" destOrd="0" presId="urn:microsoft.com/office/officeart/2009/3/layout/IncreasingArrowsProcess"/>
    <dgm:cxn modelId="{C1B4EBCE-6572-46F7-8397-E6D43D800A66}" type="presParOf" srcId="{55CAD0EA-BD8C-43B8-8E04-B58DC787A2D0}" destId="{5A44D11E-965A-4B99-8CC8-6998DECCAC51}" srcOrd="4" destOrd="0" presId="urn:microsoft.com/office/officeart/2009/3/layout/IncreasingArrowsProcess"/>
    <dgm:cxn modelId="{E8EA4E9C-C614-48DE-81EE-B7F91D59F5C1}" type="presParOf" srcId="{55CAD0EA-BD8C-43B8-8E04-B58DC787A2D0}" destId="{932E6911-5789-4EE2-9CDF-78590749394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00793-1519-4341-B5D3-9FA2968D7B88}"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3B7423CC-D6F9-4929-9576-744F50737222}">
      <dgm:prSet/>
      <dgm:spPr>
        <a:solidFill>
          <a:schemeClr val="accent1"/>
        </a:solidFill>
      </dgm:spPr>
      <dgm:t>
        <a:bodyPr/>
        <a:lstStyle/>
        <a:p>
          <a:r>
            <a:rPr lang="en-US" dirty="0"/>
            <a:t>Maintain</a:t>
          </a:r>
        </a:p>
      </dgm:t>
    </dgm:pt>
    <dgm:pt modelId="{EDD25F7C-2FFA-4D5C-9464-A0C4938C77BA}" type="parTrans" cxnId="{F4971A01-0EBE-4AA7-B721-2F895AE6C71B}">
      <dgm:prSet/>
      <dgm:spPr/>
      <dgm:t>
        <a:bodyPr/>
        <a:lstStyle/>
        <a:p>
          <a:endParaRPr lang="en-US"/>
        </a:p>
      </dgm:t>
    </dgm:pt>
    <dgm:pt modelId="{360CCA29-0895-4B1A-B3AE-C93FD692D358}" type="sibTrans" cxnId="{F4971A01-0EBE-4AA7-B721-2F895AE6C71B}">
      <dgm:prSet/>
      <dgm:spPr/>
      <dgm:t>
        <a:bodyPr/>
        <a:lstStyle/>
        <a:p>
          <a:endParaRPr lang="en-US"/>
        </a:p>
      </dgm:t>
    </dgm:pt>
    <dgm:pt modelId="{46E571F7-AA3F-4252-9F47-FBD6B3B7FF47}">
      <dgm:prSet/>
      <dgm:spPr/>
      <dgm:t>
        <a:bodyPr/>
        <a:lstStyle/>
        <a:p>
          <a:r>
            <a:rPr lang="en-US" dirty="0"/>
            <a:t>Maintain an open line of communication with USACE Officers/Installation Cultural Resources and any other appropriate partners while conducting back ground research, field survey, and writeup - good work starts with good relationships and community relations and these individuals are resources with a wealth of institutional knowledge</a:t>
          </a:r>
        </a:p>
      </dgm:t>
    </dgm:pt>
    <dgm:pt modelId="{8D11A083-8FC0-4EBD-8B57-AE3E901A8A3A}" type="parTrans" cxnId="{08C3C636-476B-476A-B87C-29379EDC8C31}">
      <dgm:prSet/>
      <dgm:spPr/>
      <dgm:t>
        <a:bodyPr/>
        <a:lstStyle/>
        <a:p>
          <a:endParaRPr lang="en-US"/>
        </a:p>
      </dgm:t>
    </dgm:pt>
    <dgm:pt modelId="{CAC79503-FE6E-41DE-846E-8553706073B7}" type="sibTrans" cxnId="{08C3C636-476B-476A-B87C-29379EDC8C31}">
      <dgm:prSet/>
      <dgm:spPr/>
      <dgm:t>
        <a:bodyPr/>
        <a:lstStyle/>
        <a:p>
          <a:endParaRPr lang="en-US"/>
        </a:p>
      </dgm:t>
    </dgm:pt>
    <dgm:pt modelId="{12F15F58-B190-4642-BE71-9BB13310F877}">
      <dgm:prSet/>
      <dgm:spPr>
        <a:solidFill>
          <a:schemeClr val="accent1">
            <a:lumMod val="60000"/>
            <a:lumOff val="40000"/>
          </a:schemeClr>
        </a:solidFill>
        <a:ln>
          <a:solidFill>
            <a:schemeClr val="accent1">
              <a:lumMod val="60000"/>
              <a:lumOff val="40000"/>
            </a:schemeClr>
          </a:solidFill>
        </a:ln>
      </dgm:spPr>
      <dgm:t>
        <a:bodyPr/>
        <a:lstStyle/>
        <a:p>
          <a:r>
            <a:rPr lang="en-US" dirty="0"/>
            <a:t>Represent</a:t>
          </a:r>
        </a:p>
      </dgm:t>
    </dgm:pt>
    <dgm:pt modelId="{CE29CB64-C5B0-4752-885F-B17F16A282D4}" type="parTrans" cxnId="{688F0073-E4B6-436E-A544-EE43821286A6}">
      <dgm:prSet/>
      <dgm:spPr/>
      <dgm:t>
        <a:bodyPr/>
        <a:lstStyle/>
        <a:p>
          <a:endParaRPr lang="en-US"/>
        </a:p>
      </dgm:t>
    </dgm:pt>
    <dgm:pt modelId="{E73BC639-2D79-48B1-AF9C-1772949BDD29}" type="sibTrans" cxnId="{688F0073-E4B6-436E-A544-EE43821286A6}">
      <dgm:prSet/>
      <dgm:spPr/>
      <dgm:t>
        <a:bodyPr/>
        <a:lstStyle/>
        <a:p>
          <a:endParaRPr lang="en-US"/>
        </a:p>
      </dgm:t>
    </dgm:pt>
    <dgm:pt modelId="{1639270F-71B7-41CE-ABC8-F0EB960674C1}">
      <dgm:prSet/>
      <dgm:spPr>
        <a:solidFill>
          <a:schemeClr val="bg1">
            <a:lumMod val="85000"/>
            <a:alpha val="90000"/>
          </a:schemeClr>
        </a:solidFill>
      </dgm:spPr>
      <dgm:t>
        <a:bodyPr/>
        <a:lstStyle/>
        <a:p>
          <a:r>
            <a:rPr lang="en-US" dirty="0"/>
            <a:t>Represent the results of your work well, so that it can be reused and modeled by future contractors, employees, and outside researchers (yes, one day someone will see your data and your gray literature!)</a:t>
          </a:r>
        </a:p>
      </dgm:t>
    </dgm:pt>
    <dgm:pt modelId="{EC3C4EF3-A589-40C4-B6AB-B5697175CA01}" type="parTrans" cxnId="{580E4460-E29D-478B-9FD7-9F1C03F01E4A}">
      <dgm:prSet/>
      <dgm:spPr/>
      <dgm:t>
        <a:bodyPr/>
        <a:lstStyle/>
        <a:p>
          <a:endParaRPr lang="en-US"/>
        </a:p>
      </dgm:t>
    </dgm:pt>
    <dgm:pt modelId="{8E0882CB-E1B0-451D-A8F8-25708221BBD0}" type="sibTrans" cxnId="{580E4460-E29D-478B-9FD7-9F1C03F01E4A}">
      <dgm:prSet/>
      <dgm:spPr/>
      <dgm:t>
        <a:bodyPr/>
        <a:lstStyle/>
        <a:p>
          <a:endParaRPr lang="en-US"/>
        </a:p>
      </dgm:t>
    </dgm:pt>
    <dgm:pt modelId="{E33A0568-E0BE-48D5-B221-94C2E10C2B12}">
      <dgm:prSet/>
      <dgm:spPr>
        <a:solidFill>
          <a:schemeClr val="accent1">
            <a:lumMod val="50000"/>
          </a:schemeClr>
        </a:solidFill>
        <a:ln>
          <a:solidFill>
            <a:schemeClr val="accent1">
              <a:lumMod val="50000"/>
            </a:schemeClr>
          </a:solidFill>
        </a:ln>
      </dgm:spPr>
      <dgm:t>
        <a:bodyPr/>
        <a:lstStyle/>
        <a:p>
          <a:r>
            <a:rPr lang="en-US"/>
            <a:t>Don’t forget</a:t>
          </a:r>
        </a:p>
      </dgm:t>
    </dgm:pt>
    <dgm:pt modelId="{4EECD3C0-391D-470E-912B-468E04398181}" type="parTrans" cxnId="{1F5B260A-3ACE-42B3-B63B-327697CF83E9}">
      <dgm:prSet/>
      <dgm:spPr/>
      <dgm:t>
        <a:bodyPr/>
        <a:lstStyle/>
        <a:p>
          <a:endParaRPr lang="en-US"/>
        </a:p>
      </dgm:t>
    </dgm:pt>
    <dgm:pt modelId="{83CA57A5-E786-417B-BCEB-77A2499A1123}" type="sibTrans" cxnId="{1F5B260A-3ACE-42B3-B63B-327697CF83E9}">
      <dgm:prSet/>
      <dgm:spPr/>
      <dgm:t>
        <a:bodyPr/>
        <a:lstStyle/>
        <a:p>
          <a:endParaRPr lang="en-US"/>
        </a:p>
      </dgm:t>
    </dgm:pt>
    <dgm:pt modelId="{F66951C7-AAFB-4FB4-BF7E-12CD161D8F9F}">
      <dgm:prSet/>
      <dgm:spPr>
        <a:solidFill>
          <a:schemeClr val="bg1">
            <a:lumMod val="85000"/>
            <a:alpha val="90000"/>
          </a:schemeClr>
        </a:solidFill>
      </dgm:spPr>
      <dgm:t>
        <a:bodyPr/>
        <a:lstStyle/>
        <a:p>
          <a:r>
            <a:rPr lang="en-US"/>
            <a:t>Don’t forget the artifacts – only collect what is necessary, identify it thoroughly, house it properly, and curate the data in a reusable way (but secure format and storage)</a:t>
          </a:r>
        </a:p>
      </dgm:t>
    </dgm:pt>
    <dgm:pt modelId="{EBFC9F07-6337-4427-8CAF-DA745B703F50}" type="parTrans" cxnId="{13D732A8-D0CB-493E-9A26-5EF3A27F7A11}">
      <dgm:prSet/>
      <dgm:spPr/>
      <dgm:t>
        <a:bodyPr/>
        <a:lstStyle/>
        <a:p>
          <a:endParaRPr lang="en-US"/>
        </a:p>
      </dgm:t>
    </dgm:pt>
    <dgm:pt modelId="{89C15F6C-9780-4DCB-B969-F32C5A99FA6B}" type="sibTrans" cxnId="{13D732A8-D0CB-493E-9A26-5EF3A27F7A11}">
      <dgm:prSet/>
      <dgm:spPr/>
      <dgm:t>
        <a:bodyPr/>
        <a:lstStyle/>
        <a:p>
          <a:endParaRPr lang="en-US"/>
        </a:p>
      </dgm:t>
    </dgm:pt>
    <dgm:pt modelId="{B6132976-41E7-4684-8C32-1AAEB8DA9740}" type="pres">
      <dgm:prSet presAssocID="{E0B00793-1519-4341-B5D3-9FA2968D7B88}" presName="Name0" presStyleCnt="0">
        <dgm:presLayoutVars>
          <dgm:dir/>
          <dgm:animLvl val="lvl"/>
          <dgm:resizeHandles val="exact"/>
        </dgm:presLayoutVars>
      </dgm:prSet>
      <dgm:spPr/>
    </dgm:pt>
    <dgm:pt modelId="{EF12FD99-1A5E-43C3-8CEC-468EBDB2D500}" type="pres">
      <dgm:prSet presAssocID="{E33A0568-E0BE-48D5-B221-94C2E10C2B12}" presName="boxAndChildren" presStyleCnt="0"/>
      <dgm:spPr/>
    </dgm:pt>
    <dgm:pt modelId="{47D5DC22-DAB0-4655-A53F-E4E7D767BD19}" type="pres">
      <dgm:prSet presAssocID="{E33A0568-E0BE-48D5-B221-94C2E10C2B12}" presName="parentTextBox" presStyleLbl="alignNode1" presStyleIdx="0" presStyleCnt="3"/>
      <dgm:spPr/>
    </dgm:pt>
    <dgm:pt modelId="{BE3C7EE0-1E48-46A3-BEB1-E508ED173AC2}" type="pres">
      <dgm:prSet presAssocID="{E33A0568-E0BE-48D5-B221-94C2E10C2B12}" presName="descendantBox" presStyleLbl="bgAccFollowNode1" presStyleIdx="0" presStyleCnt="3"/>
      <dgm:spPr/>
    </dgm:pt>
    <dgm:pt modelId="{CB1061A5-D702-41E3-88C9-1783682DD74C}" type="pres">
      <dgm:prSet presAssocID="{E73BC639-2D79-48B1-AF9C-1772949BDD29}" presName="sp" presStyleCnt="0"/>
      <dgm:spPr/>
    </dgm:pt>
    <dgm:pt modelId="{D3DDDA46-8060-4869-9369-5632B271EF2F}" type="pres">
      <dgm:prSet presAssocID="{12F15F58-B190-4642-BE71-9BB13310F877}" presName="arrowAndChildren" presStyleCnt="0"/>
      <dgm:spPr/>
    </dgm:pt>
    <dgm:pt modelId="{824924DC-B832-48FA-BFB1-4E85880F22A9}" type="pres">
      <dgm:prSet presAssocID="{12F15F58-B190-4642-BE71-9BB13310F877}" presName="parentTextArrow" presStyleLbl="node1" presStyleIdx="0" presStyleCnt="0"/>
      <dgm:spPr/>
    </dgm:pt>
    <dgm:pt modelId="{4CA22F08-72CB-4EB4-B4C1-3E272DAC4539}" type="pres">
      <dgm:prSet presAssocID="{12F15F58-B190-4642-BE71-9BB13310F877}" presName="arrow" presStyleLbl="alignNode1" presStyleIdx="1" presStyleCnt="3"/>
      <dgm:spPr/>
    </dgm:pt>
    <dgm:pt modelId="{9C86295F-2DBE-474C-93A4-47F1E8BB4209}" type="pres">
      <dgm:prSet presAssocID="{12F15F58-B190-4642-BE71-9BB13310F877}" presName="descendantArrow" presStyleLbl="bgAccFollowNode1" presStyleIdx="1" presStyleCnt="3"/>
      <dgm:spPr/>
    </dgm:pt>
    <dgm:pt modelId="{E2E4799C-E85A-42E4-A309-6B73E734A1F8}" type="pres">
      <dgm:prSet presAssocID="{360CCA29-0895-4B1A-B3AE-C93FD692D358}" presName="sp" presStyleCnt="0"/>
      <dgm:spPr/>
    </dgm:pt>
    <dgm:pt modelId="{404FA88F-9114-4C9F-A670-29C197CB6454}" type="pres">
      <dgm:prSet presAssocID="{3B7423CC-D6F9-4929-9576-744F50737222}" presName="arrowAndChildren" presStyleCnt="0"/>
      <dgm:spPr/>
    </dgm:pt>
    <dgm:pt modelId="{14F52520-4592-4404-B07E-17664C6A21D8}" type="pres">
      <dgm:prSet presAssocID="{3B7423CC-D6F9-4929-9576-744F50737222}" presName="parentTextArrow" presStyleLbl="node1" presStyleIdx="0" presStyleCnt="0"/>
      <dgm:spPr/>
    </dgm:pt>
    <dgm:pt modelId="{FEC2AFF9-79A2-4B49-931B-F069AB50FC64}" type="pres">
      <dgm:prSet presAssocID="{3B7423CC-D6F9-4929-9576-744F50737222}" presName="arrow" presStyleLbl="alignNode1" presStyleIdx="2" presStyleCnt="3"/>
      <dgm:spPr/>
    </dgm:pt>
    <dgm:pt modelId="{ADBA8B64-7693-44D2-9793-A0AFB64E6F36}" type="pres">
      <dgm:prSet presAssocID="{3B7423CC-D6F9-4929-9576-744F50737222}" presName="descendantArrow" presStyleLbl="bgAccFollowNode1" presStyleIdx="2" presStyleCnt="3"/>
      <dgm:spPr/>
    </dgm:pt>
  </dgm:ptLst>
  <dgm:cxnLst>
    <dgm:cxn modelId="{F4971A01-0EBE-4AA7-B721-2F895AE6C71B}" srcId="{E0B00793-1519-4341-B5D3-9FA2968D7B88}" destId="{3B7423CC-D6F9-4929-9576-744F50737222}" srcOrd="0" destOrd="0" parTransId="{EDD25F7C-2FFA-4D5C-9464-A0C4938C77BA}" sibTransId="{360CCA29-0895-4B1A-B3AE-C93FD692D358}"/>
    <dgm:cxn modelId="{224A0C03-103F-488A-BE7F-554FF8FA58DF}" type="presOf" srcId="{E33A0568-E0BE-48D5-B221-94C2E10C2B12}" destId="{47D5DC22-DAB0-4655-A53F-E4E7D767BD19}" srcOrd="0" destOrd="0" presId="urn:microsoft.com/office/officeart/2016/7/layout/VerticalDownArrowProcess"/>
    <dgm:cxn modelId="{1F5B260A-3ACE-42B3-B63B-327697CF83E9}" srcId="{E0B00793-1519-4341-B5D3-9FA2968D7B88}" destId="{E33A0568-E0BE-48D5-B221-94C2E10C2B12}" srcOrd="2" destOrd="0" parTransId="{4EECD3C0-391D-470E-912B-468E04398181}" sibTransId="{83CA57A5-E786-417B-BCEB-77A2499A1123}"/>
    <dgm:cxn modelId="{786B302C-DCAA-4344-AAB8-47A0A086E756}" type="presOf" srcId="{1639270F-71B7-41CE-ABC8-F0EB960674C1}" destId="{9C86295F-2DBE-474C-93A4-47F1E8BB4209}" srcOrd="0" destOrd="0" presId="urn:microsoft.com/office/officeart/2016/7/layout/VerticalDownArrowProcess"/>
    <dgm:cxn modelId="{08C3C636-476B-476A-B87C-29379EDC8C31}" srcId="{3B7423CC-D6F9-4929-9576-744F50737222}" destId="{46E571F7-AA3F-4252-9F47-FBD6B3B7FF47}" srcOrd="0" destOrd="0" parTransId="{8D11A083-8FC0-4EBD-8B57-AE3E901A8A3A}" sibTransId="{CAC79503-FE6E-41DE-846E-8553706073B7}"/>
    <dgm:cxn modelId="{29D18D5F-CB13-4A26-96E3-BC82BEEEBC5B}" type="presOf" srcId="{12F15F58-B190-4642-BE71-9BB13310F877}" destId="{824924DC-B832-48FA-BFB1-4E85880F22A9}" srcOrd="0" destOrd="0" presId="urn:microsoft.com/office/officeart/2016/7/layout/VerticalDownArrowProcess"/>
    <dgm:cxn modelId="{580E4460-E29D-478B-9FD7-9F1C03F01E4A}" srcId="{12F15F58-B190-4642-BE71-9BB13310F877}" destId="{1639270F-71B7-41CE-ABC8-F0EB960674C1}" srcOrd="0" destOrd="0" parTransId="{EC3C4EF3-A589-40C4-B6AB-B5697175CA01}" sibTransId="{8E0882CB-E1B0-451D-A8F8-25708221BBD0}"/>
    <dgm:cxn modelId="{688F0073-E4B6-436E-A544-EE43821286A6}" srcId="{E0B00793-1519-4341-B5D3-9FA2968D7B88}" destId="{12F15F58-B190-4642-BE71-9BB13310F877}" srcOrd="1" destOrd="0" parTransId="{CE29CB64-C5B0-4752-885F-B17F16A282D4}" sibTransId="{E73BC639-2D79-48B1-AF9C-1772949BDD29}"/>
    <dgm:cxn modelId="{795B5384-B635-4686-BB8D-10C3F2780500}" type="presOf" srcId="{E0B00793-1519-4341-B5D3-9FA2968D7B88}" destId="{B6132976-41E7-4684-8C32-1AAEB8DA9740}" srcOrd="0" destOrd="0" presId="urn:microsoft.com/office/officeart/2016/7/layout/VerticalDownArrowProcess"/>
    <dgm:cxn modelId="{5F88EA89-58F3-4992-8C01-A699B6468B1A}" type="presOf" srcId="{3B7423CC-D6F9-4929-9576-744F50737222}" destId="{FEC2AFF9-79A2-4B49-931B-F069AB50FC64}" srcOrd="1" destOrd="0" presId="urn:microsoft.com/office/officeart/2016/7/layout/VerticalDownArrowProcess"/>
    <dgm:cxn modelId="{7C4FD295-CA4B-48D2-8C0F-51DEA6257E50}" type="presOf" srcId="{46E571F7-AA3F-4252-9F47-FBD6B3B7FF47}" destId="{ADBA8B64-7693-44D2-9793-A0AFB64E6F36}" srcOrd="0" destOrd="0" presId="urn:microsoft.com/office/officeart/2016/7/layout/VerticalDownArrowProcess"/>
    <dgm:cxn modelId="{F69B8997-49C8-4E6A-9265-4FADCBEADED7}" type="presOf" srcId="{F66951C7-AAFB-4FB4-BF7E-12CD161D8F9F}" destId="{BE3C7EE0-1E48-46A3-BEB1-E508ED173AC2}" srcOrd="0" destOrd="0" presId="urn:microsoft.com/office/officeart/2016/7/layout/VerticalDownArrowProcess"/>
    <dgm:cxn modelId="{13D732A8-D0CB-493E-9A26-5EF3A27F7A11}" srcId="{E33A0568-E0BE-48D5-B221-94C2E10C2B12}" destId="{F66951C7-AAFB-4FB4-BF7E-12CD161D8F9F}" srcOrd="0" destOrd="0" parTransId="{EBFC9F07-6337-4427-8CAF-DA745B703F50}" sibTransId="{89C15F6C-9780-4DCB-B969-F32C5A99FA6B}"/>
    <dgm:cxn modelId="{420B31AE-03FA-404B-9862-E1DA2E498A96}" type="presOf" srcId="{12F15F58-B190-4642-BE71-9BB13310F877}" destId="{4CA22F08-72CB-4EB4-B4C1-3E272DAC4539}" srcOrd="1" destOrd="0" presId="urn:microsoft.com/office/officeart/2016/7/layout/VerticalDownArrowProcess"/>
    <dgm:cxn modelId="{FBB2A2EE-9EDD-4C0C-9B4C-F431FEF58145}" type="presOf" srcId="{3B7423CC-D6F9-4929-9576-744F50737222}" destId="{14F52520-4592-4404-B07E-17664C6A21D8}" srcOrd="0" destOrd="0" presId="urn:microsoft.com/office/officeart/2016/7/layout/VerticalDownArrowProcess"/>
    <dgm:cxn modelId="{5E449B4A-84B0-4722-AB1B-5FE0EB1960F3}" type="presParOf" srcId="{B6132976-41E7-4684-8C32-1AAEB8DA9740}" destId="{EF12FD99-1A5E-43C3-8CEC-468EBDB2D500}" srcOrd="0" destOrd="0" presId="urn:microsoft.com/office/officeart/2016/7/layout/VerticalDownArrowProcess"/>
    <dgm:cxn modelId="{5E05389F-F063-4C08-8789-4E356C710A2D}" type="presParOf" srcId="{EF12FD99-1A5E-43C3-8CEC-468EBDB2D500}" destId="{47D5DC22-DAB0-4655-A53F-E4E7D767BD19}" srcOrd="0" destOrd="0" presId="urn:microsoft.com/office/officeart/2016/7/layout/VerticalDownArrowProcess"/>
    <dgm:cxn modelId="{7CA749C5-0CA3-48AD-8A52-B3BAEAC2FD89}" type="presParOf" srcId="{EF12FD99-1A5E-43C3-8CEC-468EBDB2D500}" destId="{BE3C7EE0-1E48-46A3-BEB1-E508ED173AC2}" srcOrd="1" destOrd="0" presId="urn:microsoft.com/office/officeart/2016/7/layout/VerticalDownArrowProcess"/>
    <dgm:cxn modelId="{1FFB9706-CB46-42D2-9EF5-00E004544F05}" type="presParOf" srcId="{B6132976-41E7-4684-8C32-1AAEB8DA9740}" destId="{CB1061A5-D702-41E3-88C9-1783682DD74C}" srcOrd="1" destOrd="0" presId="urn:microsoft.com/office/officeart/2016/7/layout/VerticalDownArrowProcess"/>
    <dgm:cxn modelId="{D1BCF72C-0FDC-422F-B9FE-57CDDE4322C8}" type="presParOf" srcId="{B6132976-41E7-4684-8C32-1AAEB8DA9740}" destId="{D3DDDA46-8060-4869-9369-5632B271EF2F}" srcOrd="2" destOrd="0" presId="urn:microsoft.com/office/officeart/2016/7/layout/VerticalDownArrowProcess"/>
    <dgm:cxn modelId="{898E1F52-FD5D-4044-8013-0834E353C303}" type="presParOf" srcId="{D3DDDA46-8060-4869-9369-5632B271EF2F}" destId="{824924DC-B832-48FA-BFB1-4E85880F22A9}" srcOrd="0" destOrd="0" presId="urn:microsoft.com/office/officeart/2016/7/layout/VerticalDownArrowProcess"/>
    <dgm:cxn modelId="{9B80F670-24AD-4B11-8DA4-657C04030EB4}" type="presParOf" srcId="{D3DDDA46-8060-4869-9369-5632B271EF2F}" destId="{4CA22F08-72CB-4EB4-B4C1-3E272DAC4539}" srcOrd="1" destOrd="0" presId="urn:microsoft.com/office/officeart/2016/7/layout/VerticalDownArrowProcess"/>
    <dgm:cxn modelId="{45181C33-81B0-4771-9A67-5DD2F9CB4EF0}" type="presParOf" srcId="{D3DDDA46-8060-4869-9369-5632B271EF2F}" destId="{9C86295F-2DBE-474C-93A4-47F1E8BB4209}" srcOrd="2" destOrd="0" presId="urn:microsoft.com/office/officeart/2016/7/layout/VerticalDownArrowProcess"/>
    <dgm:cxn modelId="{0DC5FD35-918B-4430-B80F-9A986F7D92D4}" type="presParOf" srcId="{B6132976-41E7-4684-8C32-1AAEB8DA9740}" destId="{E2E4799C-E85A-42E4-A309-6B73E734A1F8}" srcOrd="3" destOrd="0" presId="urn:microsoft.com/office/officeart/2016/7/layout/VerticalDownArrowProcess"/>
    <dgm:cxn modelId="{F7343873-5E51-4B27-B2F2-11EE60DB9104}" type="presParOf" srcId="{B6132976-41E7-4684-8C32-1AAEB8DA9740}" destId="{404FA88F-9114-4C9F-A670-29C197CB6454}" srcOrd="4" destOrd="0" presId="urn:microsoft.com/office/officeart/2016/7/layout/VerticalDownArrowProcess"/>
    <dgm:cxn modelId="{61B0E014-E5D0-4175-A510-2AB6F9B0B931}" type="presParOf" srcId="{404FA88F-9114-4C9F-A670-29C197CB6454}" destId="{14F52520-4592-4404-B07E-17664C6A21D8}" srcOrd="0" destOrd="0" presId="urn:microsoft.com/office/officeart/2016/7/layout/VerticalDownArrowProcess"/>
    <dgm:cxn modelId="{3D2D3655-E256-4941-B4CD-7C85FEDF9B40}" type="presParOf" srcId="{404FA88F-9114-4C9F-A670-29C197CB6454}" destId="{FEC2AFF9-79A2-4B49-931B-F069AB50FC64}" srcOrd="1" destOrd="0" presId="urn:microsoft.com/office/officeart/2016/7/layout/VerticalDownArrowProcess"/>
    <dgm:cxn modelId="{5456A6F0-B062-4025-9CEB-4E6D0F669451}" type="presParOf" srcId="{404FA88F-9114-4C9F-A670-29C197CB6454}" destId="{ADBA8B64-7693-44D2-9793-A0AFB64E6F3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30362-760F-4688-8038-9D5C054A5DA4}"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6D64911-9CEB-4EC6-BDA4-48F38AF0A282}">
      <dgm:prSet custT="1"/>
      <dgm:spPr/>
      <dgm:t>
        <a:bodyPr/>
        <a:lstStyle/>
        <a:p>
          <a:pPr>
            <a:defRPr cap="all"/>
          </a:pPr>
          <a:r>
            <a:rPr lang="en-US" sz="1400" dirty="0"/>
            <a:t>All archaeologists, especially those creating and working with government data, should remember to immerse themselves in an interpretive mindset of respect and empathy for people in the past.</a:t>
          </a:r>
        </a:p>
      </dgm:t>
    </dgm:pt>
    <dgm:pt modelId="{208E6212-4D3B-438B-9ECA-91603FA28C47}" type="parTrans" cxnId="{85D265B0-EA5D-440A-A2AB-719E3E66345B}">
      <dgm:prSet/>
      <dgm:spPr/>
      <dgm:t>
        <a:bodyPr/>
        <a:lstStyle/>
        <a:p>
          <a:endParaRPr lang="en-US"/>
        </a:p>
      </dgm:t>
    </dgm:pt>
    <dgm:pt modelId="{6A80477A-567E-40FB-A7B9-B6EC5FD2D3D8}" type="sibTrans" cxnId="{85D265B0-EA5D-440A-A2AB-719E3E66345B}">
      <dgm:prSet/>
      <dgm:spPr/>
      <dgm:t>
        <a:bodyPr/>
        <a:lstStyle/>
        <a:p>
          <a:endParaRPr lang="en-US"/>
        </a:p>
      </dgm:t>
    </dgm:pt>
    <dgm:pt modelId="{4B4526DF-BC81-4698-AD5B-C4119D376C73}">
      <dgm:prSet custT="1"/>
      <dgm:spPr/>
      <dgm:t>
        <a:bodyPr/>
        <a:lstStyle/>
        <a:p>
          <a:pPr>
            <a:defRPr cap="all"/>
          </a:pPr>
          <a:r>
            <a:rPr lang="en-US" sz="1400"/>
            <a:t>remember to not talk about people of the past in your reports in a way that You would not appreciate your ancestors being discussed, </a:t>
          </a:r>
          <a:r>
            <a:rPr lang="en-US" sz="1400" i="1"/>
            <a:t>Or in ways that continue to reproduce cultural frameworks of colonialism, marginalization, or oppression.</a:t>
          </a:r>
          <a:endParaRPr lang="en-US" sz="1400" dirty="0"/>
        </a:p>
      </dgm:t>
    </dgm:pt>
    <dgm:pt modelId="{2D408B48-4312-47FB-9205-C13A2B1934D3}" type="parTrans" cxnId="{9936FB0B-78B1-4B64-B3C9-88954B4194FF}">
      <dgm:prSet/>
      <dgm:spPr/>
      <dgm:t>
        <a:bodyPr/>
        <a:lstStyle/>
        <a:p>
          <a:endParaRPr lang="en-US"/>
        </a:p>
      </dgm:t>
    </dgm:pt>
    <dgm:pt modelId="{9F8D70BA-F25E-4BEE-9D48-5F7DD759D4C2}" type="sibTrans" cxnId="{9936FB0B-78B1-4B64-B3C9-88954B4194FF}">
      <dgm:prSet/>
      <dgm:spPr/>
      <dgm:t>
        <a:bodyPr/>
        <a:lstStyle/>
        <a:p>
          <a:endParaRPr lang="en-US"/>
        </a:p>
      </dgm:t>
    </dgm:pt>
    <dgm:pt modelId="{35280629-C514-42E0-8603-F81C99CF11F2}">
      <dgm:prSet custT="1"/>
      <dgm:spPr/>
      <dgm:t>
        <a:bodyPr/>
        <a:lstStyle/>
        <a:p>
          <a:pPr>
            <a:defRPr cap="all"/>
          </a:pPr>
          <a:r>
            <a:rPr lang="en-US" sz="1400" dirty="0"/>
            <a:t>With this in mind, we can still maintain the security of sensitive data collected from important military training areas and concurrent military operations, while also being sensitive to its representation to and reception by stakeholders, descendant groups, and the general public.</a:t>
          </a:r>
        </a:p>
      </dgm:t>
    </dgm:pt>
    <dgm:pt modelId="{DC998322-18F0-4D79-B366-21A26D56CBAE}" type="parTrans" cxnId="{4A8E91A6-D1BA-4F8D-BAAC-78472D2403AF}">
      <dgm:prSet/>
      <dgm:spPr/>
      <dgm:t>
        <a:bodyPr/>
        <a:lstStyle/>
        <a:p>
          <a:endParaRPr lang="en-US"/>
        </a:p>
      </dgm:t>
    </dgm:pt>
    <dgm:pt modelId="{658826C4-8EDE-40D4-B4F4-AEFD3FDBA6E2}" type="sibTrans" cxnId="{4A8E91A6-D1BA-4F8D-BAAC-78472D2403AF}">
      <dgm:prSet/>
      <dgm:spPr/>
      <dgm:t>
        <a:bodyPr/>
        <a:lstStyle/>
        <a:p>
          <a:endParaRPr lang="en-US"/>
        </a:p>
      </dgm:t>
    </dgm:pt>
    <dgm:pt modelId="{68EF8D0C-D2BC-4B76-A18F-A899C3FED2FB}" type="pres">
      <dgm:prSet presAssocID="{73230362-760F-4688-8038-9D5C054A5DA4}" presName="root" presStyleCnt="0">
        <dgm:presLayoutVars>
          <dgm:dir/>
          <dgm:resizeHandles val="exact"/>
        </dgm:presLayoutVars>
      </dgm:prSet>
      <dgm:spPr/>
    </dgm:pt>
    <dgm:pt modelId="{E42B2A73-065C-40E3-82EE-F90E22F193F7}" type="pres">
      <dgm:prSet presAssocID="{76D64911-9CEB-4EC6-BDA4-48F38AF0A282}" presName="compNode" presStyleCnt="0"/>
      <dgm:spPr/>
    </dgm:pt>
    <dgm:pt modelId="{E9EB2295-FEE0-410F-8DD5-DC9A7AFDFD9B}" type="pres">
      <dgm:prSet presAssocID="{76D64911-9CEB-4EC6-BDA4-48F38AF0A282}" presName="iconBgRect" presStyleLbl="bgShp" presStyleIdx="0" presStyleCnt="3"/>
      <dgm:spPr/>
    </dgm:pt>
    <dgm:pt modelId="{4DBAF307-6C97-414E-9885-41074878E1E7}" type="pres">
      <dgm:prSet presAssocID="{76D64911-9CEB-4EC6-BDA4-48F38AF0A2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45BCE47A-29C0-4088-9977-DB938F477B67}" type="pres">
      <dgm:prSet presAssocID="{76D64911-9CEB-4EC6-BDA4-48F38AF0A282}" presName="spaceRect" presStyleCnt="0"/>
      <dgm:spPr/>
    </dgm:pt>
    <dgm:pt modelId="{591A949E-A783-42EB-8317-3CD2FF6E1D41}" type="pres">
      <dgm:prSet presAssocID="{76D64911-9CEB-4EC6-BDA4-48F38AF0A282}" presName="textRect" presStyleLbl="revTx" presStyleIdx="0" presStyleCnt="3" custScaleX="126786">
        <dgm:presLayoutVars>
          <dgm:chMax val="1"/>
          <dgm:chPref val="1"/>
        </dgm:presLayoutVars>
      </dgm:prSet>
      <dgm:spPr/>
    </dgm:pt>
    <dgm:pt modelId="{B703607A-5446-48F2-82DA-5203B8A9A61F}" type="pres">
      <dgm:prSet presAssocID="{6A80477A-567E-40FB-A7B9-B6EC5FD2D3D8}" presName="sibTrans" presStyleCnt="0"/>
      <dgm:spPr/>
    </dgm:pt>
    <dgm:pt modelId="{E887A336-C688-48BD-9564-933F193D28F3}" type="pres">
      <dgm:prSet presAssocID="{4B4526DF-BC81-4698-AD5B-C4119D376C73}" presName="compNode" presStyleCnt="0"/>
      <dgm:spPr/>
    </dgm:pt>
    <dgm:pt modelId="{C58E3221-3AAB-44CF-ADB6-9702E3FF97B2}" type="pres">
      <dgm:prSet presAssocID="{4B4526DF-BC81-4698-AD5B-C4119D376C73}" presName="iconBgRect" presStyleLbl="bgShp" presStyleIdx="1" presStyleCnt="3"/>
      <dgm:spPr/>
    </dgm:pt>
    <dgm:pt modelId="{E6EC2157-6304-4117-8657-008AED7F0A3E}" type="pres">
      <dgm:prSet presAssocID="{4B4526DF-BC81-4698-AD5B-C4119D376C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2A1E7DE5-035E-4B0E-95B1-F3150F6DAC78}" type="pres">
      <dgm:prSet presAssocID="{4B4526DF-BC81-4698-AD5B-C4119D376C73}" presName="spaceRect" presStyleCnt="0"/>
      <dgm:spPr/>
    </dgm:pt>
    <dgm:pt modelId="{3520B848-7761-4D45-B910-CD22662E51D7}" type="pres">
      <dgm:prSet presAssocID="{4B4526DF-BC81-4698-AD5B-C4119D376C73}" presName="textRect" presStyleLbl="revTx" presStyleIdx="1" presStyleCnt="3" custScaleX="128694">
        <dgm:presLayoutVars>
          <dgm:chMax val="1"/>
          <dgm:chPref val="1"/>
        </dgm:presLayoutVars>
      </dgm:prSet>
      <dgm:spPr/>
    </dgm:pt>
    <dgm:pt modelId="{448807B8-B64C-464E-AF94-A47A5F4D55FF}" type="pres">
      <dgm:prSet presAssocID="{9F8D70BA-F25E-4BEE-9D48-5F7DD759D4C2}" presName="sibTrans" presStyleCnt="0"/>
      <dgm:spPr/>
    </dgm:pt>
    <dgm:pt modelId="{88A1C7DA-1651-4F93-BA4E-20BBDB89E54C}" type="pres">
      <dgm:prSet presAssocID="{35280629-C514-42E0-8603-F81C99CF11F2}" presName="compNode" presStyleCnt="0"/>
      <dgm:spPr/>
    </dgm:pt>
    <dgm:pt modelId="{6EAAE904-3B44-4869-92C5-A03DCB046936}" type="pres">
      <dgm:prSet presAssocID="{35280629-C514-42E0-8603-F81C99CF11F2}" presName="iconBgRect" presStyleLbl="bgShp" presStyleIdx="2" presStyleCnt="3"/>
      <dgm:spPr/>
    </dgm:pt>
    <dgm:pt modelId="{31531CDC-C4B0-4F4E-A06D-65871DBE9AE2}" type="pres">
      <dgm:prSet presAssocID="{35280629-C514-42E0-8603-F81C99CF11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E7EB66F9-7EDA-4440-88C0-86A35ECD343C}" type="pres">
      <dgm:prSet presAssocID="{35280629-C514-42E0-8603-F81C99CF11F2}" presName="spaceRect" presStyleCnt="0"/>
      <dgm:spPr/>
    </dgm:pt>
    <dgm:pt modelId="{E6148A42-AB35-4732-A886-6B83E4FE2CF6}" type="pres">
      <dgm:prSet presAssocID="{35280629-C514-42E0-8603-F81C99CF11F2}" presName="textRect" presStyleLbl="revTx" presStyleIdx="2" presStyleCnt="3" custScaleX="139774">
        <dgm:presLayoutVars>
          <dgm:chMax val="1"/>
          <dgm:chPref val="1"/>
        </dgm:presLayoutVars>
      </dgm:prSet>
      <dgm:spPr/>
    </dgm:pt>
  </dgm:ptLst>
  <dgm:cxnLst>
    <dgm:cxn modelId="{9936FB0B-78B1-4B64-B3C9-88954B4194FF}" srcId="{73230362-760F-4688-8038-9D5C054A5DA4}" destId="{4B4526DF-BC81-4698-AD5B-C4119D376C73}" srcOrd="1" destOrd="0" parTransId="{2D408B48-4312-47FB-9205-C13A2B1934D3}" sibTransId="{9F8D70BA-F25E-4BEE-9D48-5F7DD759D4C2}"/>
    <dgm:cxn modelId="{DBB1AB1E-2BF7-4075-B235-7B10ED4823F0}" type="presOf" srcId="{35280629-C514-42E0-8603-F81C99CF11F2}" destId="{E6148A42-AB35-4732-A886-6B83E4FE2CF6}" srcOrd="0" destOrd="0" presId="urn:microsoft.com/office/officeart/2018/5/layout/IconCircleLabelList"/>
    <dgm:cxn modelId="{761FEB37-1C7F-43DA-A17F-03B1D434C326}" type="presOf" srcId="{4B4526DF-BC81-4698-AD5B-C4119D376C73}" destId="{3520B848-7761-4D45-B910-CD22662E51D7}" srcOrd="0" destOrd="0" presId="urn:microsoft.com/office/officeart/2018/5/layout/IconCircleLabelList"/>
    <dgm:cxn modelId="{D5F27E41-07F4-42BC-A75C-E76E030EDEA7}" type="presOf" srcId="{76D64911-9CEB-4EC6-BDA4-48F38AF0A282}" destId="{591A949E-A783-42EB-8317-3CD2FF6E1D41}" srcOrd="0" destOrd="0" presId="urn:microsoft.com/office/officeart/2018/5/layout/IconCircleLabelList"/>
    <dgm:cxn modelId="{EAE0EEA5-A89A-44D6-AB68-54D1E7AF776F}" type="presOf" srcId="{73230362-760F-4688-8038-9D5C054A5DA4}" destId="{68EF8D0C-D2BC-4B76-A18F-A899C3FED2FB}" srcOrd="0" destOrd="0" presId="urn:microsoft.com/office/officeart/2018/5/layout/IconCircleLabelList"/>
    <dgm:cxn modelId="{4A8E91A6-D1BA-4F8D-BAAC-78472D2403AF}" srcId="{73230362-760F-4688-8038-9D5C054A5DA4}" destId="{35280629-C514-42E0-8603-F81C99CF11F2}" srcOrd="2" destOrd="0" parTransId="{DC998322-18F0-4D79-B366-21A26D56CBAE}" sibTransId="{658826C4-8EDE-40D4-B4F4-AEFD3FDBA6E2}"/>
    <dgm:cxn modelId="{85D265B0-EA5D-440A-A2AB-719E3E66345B}" srcId="{73230362-760F-4688-8038-9D5C054A5DA4}" destId="{76D64911-9CEB-4EC6-BDA4-48F38AF0A282}" srcOrd="0" destOrd="0" parTransId="{208E6212-4D3B-438B-9ECA-91603FA28C47}" sibTransId="{6A80477A-567E-40FB-A7B9-B6EC5FD2D3D8}"/>
    <dgm:cxn modelId="{E241FCE3-65B1-49E3-8047-27808AB4C7C3}" type="presParOf" srcId="{68EF8D0C-D2BC-4B76-A18F-A899C3FED2FB}" destId="{E42B2A73-065C-40E3-82EE-F90E22F193F7}" srcOrd="0" destOrd="0" presId="urn:microsoft.com/office/officeart/2018/5/layout/IconCircleLabelList"/>
    <dgm:cxn modelId="{26432FDC-4AA7-4C4B-B98A-D7F17D4E4B58}" type="presParOf" srcId="{E42B2A73-065C-40E3-82EE-F90E22F193F7}" destId="{E9EB2295-FEE0-410F-8DD5-DC9A7AFDFD9B}" srcOrd="0" destOrd="0" presId="urn:microsoft.com/office/officeart/2018/5/layout/IconCircleLabelList"/>
    <dgm:cxn modelId="{87FA836D-8D58-4FE5-B614-7F0791CB747F}" type="presParOf" srcId="{E42B2A73-065C-40E3-82EE-F90E22F193F7}" destId="{4DBAF307-6C97-414E-9885-41074878E1E7}" srcOrd="1" destOrd="0" presId="urn:microsoft.com/office/officeart/2018/5/layout/IconCircleLabelList"/>
    <dgm:cxn modelId="{103D4AFF-3AC8-42B3-88CF-AF4868D26525}" type="presParOf" srcId="{E42B2A73-065C-40E3-82EE-F90E22F193F7}" destId="{45BCE47A-29C0-4088-9977-DB938F477B67}" srcOrd="2" destOrd="0" presId="urn:microsoft.com/office/officeart/2018/5/layout/IconCircleLabelList"/>
    <dgm:cxn modelId="{565D1B05-A2B7-42AF-8694-EBDCA3B8A48E}" type="presParOf" srcId="{E42B2A73-065C-40E3-82EE-F90E22F193F7}" destId="{591A949E-A783-42EB-8317-3CD2FF6E1D41}" srcOrd="3" destOrd="0" presId="urn:microsoft.com/office/officeart/2018/5/layout/IconCircleLabelList"/>
    <dgm:cxn modelId="{A330114A-A032-4332-9CCA-19372F02A954}" type="presParOf" srcId="{68EF8D0C-D2BC-4B76-A18F-A899C3FED2FB}" destId="{B703607A-5446-48F2-82DA-5203B8A9A61F}" srcOrd="1" destOrd="0" presId="urn:microsoft.com/office/officeart/2018/5/layout/IconCircleLabelList"/>
    <dgm:cxn modelId="{15AB637A-355D-49D1-9D4F-97D90FB4BB8A}" type="presParOf" srcId="{68EF8D0C-D2BC-4B76-A18F-A899C3FED2FB}" destId="{E887A336-C688-48BD-9564-933F193D28F3}" srcOrd="2" destOrd="0" presId="urn:microsoft.com/office/officeart/2018/5/layout/IconCircleLabelList"/>
    <dgm:cxn modelId="{14B96A85-3E5F-47A5-B377-EDF970EFD829}" type="presParOf" srcId="{E887A336-C688-48BD-9564-933F193D28F3}" destId="{C58E3221-3AAB-44CF-ADB6-9702E3FF97B2}" srcOrd="0" destOrd="0" presId="urn:microsoft.com/office/officeart/2018/5/layout/IconCircleLabelList"/>
    <dgm:cxn modelId="{7DD9FCE3-F59F-4A83-9F60-5CFACA5C8E4F}" type="presParOf" srcId="{E887A336-C688-48BD-9564-933F193D28F3}" destId="{E6EC2157-6304-4117-8657-008AED7F0A3E}" srcOrd="1" destOrd="0" presId="urn:microsoft.com/office/officeart/2018/5/layout/IconCircleLabelList"/>
    <dgm:cxn modelId="{D68DE064-4588-4DBF-A368-4F19F03E6BF7}" type="presParOf" srcId="{E887A336-C688-48BD-9564-933F193D28F3}" destId="{2A1E7DE5-035E-4B0E-95B1-F3150F6DAC78}" srcOrd="2" destOrd="0" presId="urn:microsoft.com/office/officeart/2018/5/layout/IconCircleLabelList"/>
    <dgm:cxn modelId="{A90083D0-E3BC-4322-8DE7-461259840F90}" type="presParOf" srcId="{E887A336-C688-48BD-9564-933F193D28F3}" destId="{3520B848-7761-4D45-B910-CD22662E51D7}" srcOrd="3" destOrd="0" presId="urn:microsoft.com/office/officeart/2018/5/layout/IconCircleLabelList"/>
    <dgm:cxn modelId="{049C0D4E-3543-4E58-AD08-3AF7C56BCCB9}" type="presParOf" srcId="{68EF8D0C-D2BC-4B76-A18F-A899C3FED2FB}" destId="{448807B8-B64C-464E-AF94-A47A5F4D55FF}" srcOrd="3" destOrd="0" presId="urn:microsoft.com/office/officeart/2018/5/layout/IconCircleLabelList"/>
    <dgm:cxn modelId="{27565E64-DF2C-4A82-A0C2-316E257DA58C}" type="presParOf" srcId="{68EF8D0C-D2BC-4B76-A18F-A899C3FED2FB}" destId="{88A1C7DA-1651-4F93-BA4E-20BBDB89E54C}" srcOrd="4" destOrd="0" presId="urn:microsoft.com/office/officeart/2018/5/layout/IconCircleLabelList"/>
    <dgm:cxn modelId="{BB7CEBD3-6CCA-45E7-9B0F-4D1D4BC1BC1A}" type="presParOf" srcId="{88A1C7DA-1651-4F93-BA4E-20BBDB89E54C}" destId="{6EAAE904-3B44-4869-92C5-A03DCB046936}" srcOrd="0" destOrd="0" presId="urn:microsoft.com/office/officeart/2018/5/layout/IconCircleLabelList"/>
    <dgm:cxn modelId="{AF791ED9-D789-4588-963B-77CE37A85CF5}" type="presParOf" srcId="{88A1C7DA-1651-4F93-BA4E-20BBDB89E54C}" destId="{31531CDC-C4B0-4F4E-A06D-65871DBE9AE2}" srcOrd="1" destOrd="0" presId="urn:microsoft.com/office/officeart/2018/5/layout/IconCircleLabelList"/>
    <dgm:cxn modelId="{76CC4BB6-3643-4066-992F-BC8EB78B85A5}" type="presParOf" srcId="{88A1C7DA-1651-4F93-BA4E-20BBDB89E54C}" destId="{E7EB66F9-7EDA-4440-88C0-86A35ECD343C}" srcOrd="2" destOrd="0" presId="urn:microsoft.com/office/officeart/2018/5/layout/IconCircleLabelList"/>
    <dgm:cxn modelId="{5217A68C-3CD7-4A42-8864-27AB310BEB49}" type="presParOf" srcId="{88A1C7DA-1651-4F93-BA4E-20BBDB89E54C}" destId="{E6148A42-AB35-4732-A886-6B83E4FE2CF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A3E61-DBDA-4A4F-8C59-0AEA8DBEEE7D}">
      <dsp:nvSpPr>
        <dsp:cNvPr id="0" name=""/>
        <dsp:cNvSpPr/>
      </dsp:nvSpPr>
      <dsp:spPr>
        <a:xfrm>
          <a:off x="800340" y="10026"/>
          <a:ext cx="8914918"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n-US" sz="2400" kern="1200" dirty="0"/>
            <a:t>Historical research</a:t>
          </a:r>
        </a:p>
      </dsp:txBody>
      <dsp:txXfrm>
        <a:off x="800340" y="334614"/>
        <a:ext cx="8590330" cy="649175"/>
      </dsp:txXfrm>
    </dsp:sp>
    <dsp:sp modelId="{2ABA4405-9B26-4C45-8133-74E749A1C731}">
      <dsp:nvSpPr>
        <dsp:cNvPr id="0" name=""/>
        <dsp:cNvSpPr/>
      </dsp:nvSpPr>
      <dsp:spPr>
        <a:xfrm>
          <a:off x="800340" y="1011243"/>
          <a:ext cx="2745795" cy="25011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kern="1200" dirty="0"/>
            <a:t>Include all available documentary evidence/metadata for historic properties, even when sources may conflict</a:t>
          </a:r>
        </a:p>
        <a:p>
          <a:pPr marL="0" lvl="0" indent="0" algn="l" defTabSz="444500">
            <a:lnSpc>
              <a:spcPct val="90000"/>
            </a:lnSpc>
            <a:spcBef>
              <a:spcPct val="0"/>
            </a:spcBef>
            <a:spcAft>
              <a:spcPct val="35000"/>
            </a:spcAft>
            <a:buFont typeface="Arial" panose="020B0604020202020204" pitchFamily="34" charset="0"/>
            <a:buNone/>
          </a:pPr>
          <a:r>
            <a:rPr lang="en-US" sz="1000" kern="1200" dirty="0"/>
            <a:t>Minority and disenfranchised groups may be more obscured in the documentary record; do not dismiss these individuals as less important, uninteresting, or unhelpful to your research and leave them out of the overall site interpretation</a:t>
          </a:r>
        </a:p>
        <a:p>
          <a:pPr marL="0" lvl="0" indent="0" algn="l" defTabSz="444500">
            <a:lnSpc>
              <a:spcPct val="90000"/>
            </a:lnSpc>
            <a:spcBef>
              <a:spcPct val="0"/>
            </a:spcBef>
            <a:spcAft>
              <a:spcPct val="35000"/>
            </a:spcAft>
            <a:buFont typeface="Arial" panose="020B0604020202020204" pitchFamily="34" charset="0"/>
            <a:buNone/>
          </a:pPr>
          <a:r>
            <a:rPr lang="en-US" sz="1000" kern="1200" dirty="0"/>
            <a:t>Write all individuals’ histories with personal respect; avoid judgmental descriptions of site use, economic status, etc.</a:t>
          </a:r>
        </a:p>
        <a:p>
          <a:pPr marL="0" lvl="0" indent="0" algn="l" defTabSz="444500">
            <a:lnSpc>
              <a:spcPct val="90000"/>
            </a:lnSpc>
            <a:spcBef>
              <a:spcPct val="0"/>
            </a:spcBef>
            <a:spcAft>
              <a:spcPct val="35000"/>
            </a:spcAft>
            <a:buFont typeface="Arial" panose="020B0604020202020204" pitchFamily="34" charset="0"/>
            <a:buNone/>
          </a:pPr>
          <a:r>
            <a:rPr lang="en-US" sz="1000" kern="1200" dirty="0"/>
            <a:t>When utilizing genealogical information from online sources, ask permission of connected descendants to discuss very personal details or use uploaded photos</a:t>
          </a:r>
        </a:p>
      </dsp:txBody>
      <dsp:txXfrm>
        <a:off x="800340" y="1011243"/>
        <a:ext cx="2745795" cy="2501103"/>
      </dsp:txXfrm>
    </dsp:sp>
    <dsp:sp modelId="{03C6F8E7-0B39-4C02-9B2B-1941D98ABEDB}">
      <dsp:nvSpPr>
        <dsp:cNvPr id="0" name=""/>
        <dsp:cNvSpPr/>
      </dsp:nvSpPr>
      <dsp:spPr>
        <a:xfrm>
          <a:off x="3546135" y="442810"/>
          <a:ext cx="6169123"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n-US" sz="2400" kern="1200" dirty="0"/>
            <a:t>Field survey</a:t>
          </a:r>
        </a:p>
      </dsp:txBody>
      <dsp:txXfrm>
        <a:off x="3546135" y="767398"/>
        <a:ext cx="5844535" cy="649175"/>
      </dsp:txXfrm>
    </dsp:sp>
    <dsp:sp modelId="{D83FB318-4308-4FC0-8E93-BEBF47B5DE75}">
      <dsp:nvSpPr>
        <dsp:cNvPr id="0" name=""/>
        <dsp:cNvSpPr/>
      </dsp:nvSpPr>
      <dsp:spPr>
        <a:xfrm>
          <a:off x="3546135" y="1444027"/>
          <a:ext cx="2745795" cy="25011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Save time and facilitate better coordination between field and lab with born-digital data. Analysis can begin on some data before fieldwork has been completed if need for physical transfer, transcription, and digitization is eliminated.</a:t>
          </a:r>
        </a:p>
        <a:p>
          <a:pPr marL="0" lvl="0" indent="0" algn="l" defTabSz="444500">
            <a:lnSpc>
              <a:spcPct val="90000"/>
            </a:lnSpc>
            <a:spcBef>
              <a:spcPct val="0"/>
            </a:spcBef>
            <a:spcAft>
              <a:spcPct val="35000"/>
            </a:spcAft>
            <a:buNone/>
          </a:pPr>
          <a:r>
            <a:rPr lang="en-US" sz="1000" kern="1200" dirty="0"/>
            <a:t>Consistency and accuracy can be more easily monitored with digital data submission to the home office, and sensitive site information more easily redacted for transfer if needed.</a:t>
          </a:r>
        </a:p>
        <a:p>
          <a:pPr marL="0" lvl="0" indent="0" algn="l" defTabSz="444500">
            <a:lnSpc>
              <a:spcPct val="90000"/>
            </a:lnSpc>
            <a:spcBef>
              <a:spcPct val="0"/>
            </a:spcBef>
            <a:spcAft>
              <a:spcPct val="35000"/>
            </a:spcAft>
            <a:buNone/>
          </a:pPr>
          <a:r>
            <a:rPr lang="en-US" sz="1000" kern="1200" dirty="0"/>
            <a:t>Do not use UTMs for all field documentation – utilizing arbitrary coordinates in field notes and reporting can help maintain sensitivity in products in the future without redactions being required.</a:t>
          </a:r>
        </a:p>
        <a:p>
          <a:pPr marL="0" lvl="0" indent="0" algn="l" defTabSz="444500">
            <a:lnSpc>
              <a:spcPct val="90000"/>
            </a:lnSpc>
            <a:spcBef>
              <a:spcPct val="0"/>
            </a:spcBef>
            <a:spcAft>
              <a:spcPct val="35000"/>
            </a:spcAft>
            <a:buNone/>
          </a:pPr>
          <a:r>
            <a:rPr lang="en-US" sz="1000" kern="1200" dirty="0"/>
            <a:t>Do not transfer sensitive digital data through unsecured connections (non-secure cloud platforms, emails, social media, </a:t>
          </a:r>
          <a:r>
            <a:rPr lang="en-US" sz="1000" kern="1200" dirty="0" err="1"/>
            <a:t>etc</a:t>
          </a:r>
          <a:r>
            <a:rPr lang="en-US" sz="1000" kern="1200" dirty="0"/>
            <a:t>,)</a:t>
          </a:r>
        </a:p>
      </dsp:txBody>
      <dsp:txXfrm>
        <a:off x="3546135" y="1444027"/>
        <a:ext cx="2745795" cy="2501103"/>
      </dsp:txXfrm>
    </dsp:sp>
    <dsp:sp modelId="{5A44D11E-965A-4B99-8CC8-6998DECCAC51}">
      <dsp:nvSpPr>
        <dsp:cNvPr id="0" name=""/>
        <dsp:cNvSpPr/>
      </dsp:nvSpPr>
      <dsp:spPr>
        <a:xfrm>
          <a:off x="6291930" y="875594"/>
          <a:ext cx="3423328"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n-US" sz="2400" kern="1200" dirty="0"/>
            <a:t>Deliverables</a:t>
          </a:r>
        </a:p>
      </dsp:txBody>
      <dsp:txXfrm>
        <a:off x="6291930" y="1200182"/>
        <a:ext cx="3098740" cy="649175"/>
      </dsp:txXfrm>
    </dsp:sp>
    <dsp:sp modelId="{932E6911-5789-4EE2-9CDF-78590749394D}">
      <dsp:nvSpPr>
        <dsp:cNvPr id="0" name=""/>
        <dsp:cNvSpPr/>
      </dsp:nvSpPr>
      <dsp:spPr>
        <a:xfrm>
          <a:off x="6291930" y="1876811"/>
          <a:ext cx="2745795" cy="246450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Provide cleaned and standardized data sets to clients matching their preferred structures and formats (</a:t>
          </a:r>
          <a:r>
            <a:rPr lang="en-US" sz="1000" kern="1200" dirty="0" err="1"/>
            <a:t>OpenRefine</a:t>
          </a:r>
          <a:r>
            <a:rPr lang="en-US" sz="1000" kern="1200" dirty="0"/>
            <a:t> is a great tool for final QA); make sure your data is both usable and </a:t>
          </a:r>
          <a:r>
            <a:rPr lang="en-US" sz="1000" kern="1200" dirty="0" err="1"/>
            <a:t>resuable</a:t>
          </a:r>
          <a:endParaRPr lang="en-US" sz="1000" kern="1200" dirty="0"/>
        </a:p>
        <a:p>
          <a:pPr marL="0" lvl="0" indent="0" algn="l" defTabSz="444500">
            <a:lnSpc>
              <a:spcPct val="90000"/>
            </a:lnSpc>
            <a:spcBef>
              <a:spcPct val="0"/>
            </a:spcBef>
            <a:spcAft>
              <a:spcPct val="35000"/>
            </a:spcAft>
            <a:buNone/>
          </a:pPr>
          <a:r>
            <a:rPr lang="en-US" sz="1000" kern="1200" dirty="0"/>
            <a:t>Frame your work within the larger scope of existing data and what role events occurring at your site(s) might have played in the larger community, region, and sociopolitical structures of the past</a:t>
          </a:r>
        </a:p>
        <a:p>
          <a:pPr marL="0" lvl="0" indent="0" algn="l" defTabSz="444500">
            <a:lnSpc>
              <a:spcPct val="90000"/>
            </a:lnSpc>
            <a:spcBef>
              <a:spcPct val="0"/>
            </a:spcBef>
            <a:spcAft>
              <a:spcPct val="35000"/>
            </a:spcAft>
            <a:buNone/>
          </a:pPr>
          <a:r>
            <a:rPr lang="en-US" sz="1000" kern="1200" dirty="0"/>
            <a:t>Protect clients’ products by limiting online file transfer outside of direct connections to Installation CRM and administrative personnel (remove all working files from any cloud-based/portable file storage); this also maintains version control and makes future reference/revision more efficient</a:t>
          </a:r>
        </a:p>
      </dsp:txBody>
      <dsp:txXfrm>
        <a:off x="6291930" y="1876811"/>
        <a:ext cx="2745795" cy="246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5DC22-DAB0-4655-A53F-E4E7D767BD19}">
      <dsp:nvSpPr>
        <dsp:cNvPr id="0" name=""/>
        <dsp:cNvSpPr/>
      </dsp:nvSpPr>
      <dsp:spPr>
        <a:xfrm>
          <a:off x="0" y="3275482"/>
          <a:ext cx="2628900" cy="1075086"/>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Don’t forget</a:t>
          </a:r>
        </a:p>
      </dsp:txBody>
      <dsp:txXfrm>
        <a:off x="0" y="3275482"/>
        <a:ext cx="2628900" cy="1075086"/>
      </dsp:txXfrm>
    </dsp:sp>
    <dsp:sp modelId="{BE3C7EE0-1E48-46A3-BEB1-E508ED173AC2}">
      <dsp:nvSpPr>
        <dsp:cNvPr id="0" name=""/>
        <dsp:cNvSpPr/>
      </dsp:nvSpPr>
      <dsp:spPr>
        <a:xfrm>
          <a:off x="2628900" y="3275482"/>
          <a:ext cx="7886700" cy="1075086"/>
        </a:xfrm>
        <a:prstGeom prst="rect">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65100" rIns="159980" bIns="165100" numCol="1" spcCol="1270" anchor="ctr" anchorCtr="0">
          <a:noAutofit/>
        </a:bodyPr>
        <a:lstStyle/>
        <a:p>
          <a:pPr marL="0" lvl="0" indent="0" algn="l" defTabSz="577850">
            <a:lnSpc>
              <a:spcPct val="90000"/>
            </a:lnSpc>
            <a:spcBef>
              <a:spcPct val="0"/>
            </a:spcBef>
            <a:spcAft>
              <a:spcPct val="35000"/>
            </a:spcAft>
            <a:buNone/>
          </a:pPr>
          <a:r>
            <a:rPr lang="en-US" sz="1300" kern="1200"/>
            <a:t>Don’t forget the artifacts – only collect what is necessary, identify it thoroughly, house it properly, and curate the data in a reusable way (but secure format and storage)</a:t>
          </a:r>
        </a:p>
      </dsp:txBody>
      <dsp:txXfrm>
        <a:off x="2628900" y="3275482"/>
        <a:ext cx="7886700" cy="1075086"/>
      </dsp:txXfrm>
    </dsp:sp>
    <dsp:sp modelId="{4CA22F08-72CB-4EB4-B4C1-3E272DAC4539}">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Represent</a:t>
          </a:r>
        </a:p>
      </dsp:txBody>
      <dsp:txXfrm rot="-10800000">
        <a:off x="0" y="1638125"/>
        <a:ext cx="2628900" cy="1074763"/>
      </dsp:txXfrm>
    </dsp:sp>
    <dsp:sp modelId="{9C86295F-2DBE-474C-93A4-47F1E8BB4209}">
      <dsp:nvSpPr>
        <dsp:cNvPr id="0" name=""/>
        <dsp:cNvSpPr/>
      </dsp:nvSpPr>
      <dsp:spPr>
        <a:xfrm>
          <a:off x="2628900" y="1638125"/>
          <a:ext cx="7886700" cy="1074763"/>
        </a:xfrm>
        <a:prstGeom prst="rect">
          <a:avLst/>
        </a:prstGeom>
        <a:solidFill>
          <a:schemeClr val="bg1">
            <a:lumMod val="85000"/>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65100" rIns="159980" bIns="165100" numCol="1" spcCol="1270" anchor="ctr" anchorCtr="0">
          <a:noAutofit/>
        </a:bodyPr>
        <a:lstStyle/>
        <a:p>
          <a:pPr marL="0" lvl="0" indent="0" algn="l" defTabSz="577850">
            <a:lnSpc>
              <a:spcPct val="90000"/>
            </a:lnSpc>
            <a:spcBef>
              <a:spcPct val="0"/>
            </a:spcBef>
            <a:spcAft>
              <a:spcPct val="35000"/>
            </a:spcAft>
            <a:buNone/>
          </a:pPr>
          <a:r>
            <a:rPr lang="en-US" sz="1300" kern="1200" dirty="0"/>
            <a:t>Represent the results of your work well, so that it can be reused and modeled by future contractors, employees, and outside researchers (yes, one day someone will see your data and your gray literature!)</a:t>
          </a:r>
        </a:p>
      </dsp:txBody>
      <dsp:txXfrm>
        <a:off x="2628900" y="1638125"/>
        <a:ext cx="7886700" cy="1074763"/>
      </dsp:txXfrm>
    </dsp:sp>
    <dsp:sp modelId="{FEC2AFF9-79A2-4B49-931B-F069AB50FC64}">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1"/>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Maintain</a:t>
          </a:r>
        </a:p>
      </dsp:txBody>
      <dsp:txXfrm rot="-10800000">
        <a:off x="0" y="769"/>
        <a:ext cx="2628900" cy="1074763"/>
      </dsp:txXfrm>
    </dsp:sp>
    <dsp:sp modelId="{ADBA8B64-7693-44D2-9793-A0AFB64E6F36}">
      <dsp:nvSpPr>
        <dsp:cNvPr id="0" name=""/>
        <dsp:cNvSpPr/>
      </dsp:nvSpPr>
      <dsp:spPr>
        <a:xfrm>
          <a:off x="2628900" y="769"/>
          <a:ext cx="7886700" cy="107476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65100" rIns="159980" bIns="165100" numCol="1" spcCol="1270" anchor="ctr" anchorCtr="0">
          <a:noAutofit/>
        </a:bodyPr>
        <a:lstStyle/>
        <a:p>
          <a:pPr marL="0" lvl="0" indent="0" algn="l" defTabSz="577850">
            <a:lnSpc>
              <a:spcPct val="90000"/>
            </a:lnSpc>
            <a:spcBef>
              <a:spcPct val="0"/>
            </a:spcBef>
            <a:spcAft>
              <a:spcPct val="35000"/>
            </a:spcAft>
            <a:buNone/>
          </a:pPr>
          <a:r>
            <a:rPr lang="en-US" sz="1300" kern="1200" dirty="0"/>
            <a:t>Maintain an open line of communication with USACE Officers/Installation Cultural Resources and any other appropriate partners while conducting back ground research, field survey, and writeup - good work starts with good relationships and community relations and these individuals are resources with a wealth of institutional knowledge</a:t>
          </a:r>
        </a:p>
      </dsp:txBody>
      <dsp:txXfrm>
        <a:off x="2628900" y="769"/>
        <a:ext cx="7886700" cy="1074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B2295-FEE0-410F-8DD5-DC9A7AFDFD9B}">
      <dsp:nvSpPr>
        <dsp:cNvPr id="0" name=""/>
        <dsp:cNvSpPr/>
      </dsp:nvSpPr>
      <dsp:spPr>
        <a:xfrm>
          <a:off x="850015" y="771066"/>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AF307-6C97-414E-9885-41074878E1E7}">
      <dsp:nvSpPr>
        <dsp:cNvPr id="0" name=""/>
        <dsp:cNvSpPr/>
      </dsp:nvSpPr>
      <dsp:spPr>
        <a:xfrm>
          <a:off x="1164452" y="1085504"/>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1A949E-A783-42EB-8317-3CD2FF6E1D41}">
      <dsp:nvSpPr>
        <dsp:cNvPr id="0" name=""/>
        <dsp:cNvSpPr/>
      </dsp:nvSpPr>
      <dsp:spPr>
        <a:xfrm>
          <a:off x="54415" y="2706066"/>
          <a:ext cx="3066636" cy="87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All archaeologists, especially those creating and working with government data, should remember to immerse themselves in an interpretive mindset of respect and empathy for people in the past.</a:t>
          </a:r>
        </a:p>
      </dsp:txBody>
      <dsp:txXfrm>
        <a:off x="54415" y="2706066"/>
        <a:ext cx="3066636" cy="874204"/>
      </dsp:txXfrm>
    </dsp:sp>
    <dsp:sp modelId="{C58E3221-3AAB-44CF-ADB6-9702E3FF97B2}">
      <dsp:nvSpPr>
        <dsp:cNvPr id="0" name=""/>
        <dsp:cNvSpPr/>
      </dsp:nvSpPr>
      <dsp:spPr>
        <a:xfrm>
          <a:off x="4363007" y="771066"/>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C2157-6304-4117-8657-008AED7F0A3E}">
      <dsp:nvSpPr>
        <dsp:cNvPr id="0" name=""/>
        <dsp:cNvSpPr/>
      </dsp:nvSpPr>
      <dsp:spPr>
        <a:xfrm>
          <a:off x="4677445" y="1085504"/>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0B848-7761-4D45-B910-CD22662E51D7}">
      <dsp:nvSpPr>
        <dsp:cNvPr id="0" name=""/>
        <dsp:cNvSpPr/>
      </dsp:nvSpPr>
      <dsp:spPr>
        <a:xfrm>
          <a:off x="3544333" y="2706066"/>
          <a:ext cx="3112786" cy="87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remember to not talk about people of the past in your reports in a way that You would not appreciate your ancestors being discussed, </a:t>
          </a:r>
          <a:r>
            <a:rPr lang="en-US" sz="1400" i="1" kern="1200"/>
            <a:t>Or in ways that continue to reproduce cultural frameworks of colonialism, marginalization, or oppression.</a:t>
          </a:r>
          <a:endParaRPr lang="en-US" sz="1400" kern="1200" dirty="0"/>
        </a:p>
      </dsp:txBody>
      <dsp:txXfrm>
        <a:off x="3544333" y="2706066"/>
        <a:ext cx="3112786" cy="874204"/>
      </dsp:txXfrm>
    </dsp:sp>
    <dsp:sp modelId="{6EAAE904-3B44-4869-92C5-A03DCB046936}">
      <dsp:nvSpPr>
        <dsp:cNvPr id="0" name=""/>
        <dsp:cNvSpPr/>
      </dsp:nvSpPr>
      <dsp:spPr>
        <a:xfrm>
          <a:off x="8033073" y="771066"/>
          <a:ext cx="1475437" cy="147543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31CDC-C4B0-4F4E-A06D-65871DBE9AE2}">
      <dsp:nvSpPr>
        <dsp:cNvPr id="0" name=""/>
        <dsp:cNvSpPr/>
      </dsp:nvSpPr>
      <dsp:spPr>
        <a:xfrm>
          <a:off x="8347511" y="1085504"/>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48A42-AB35-4732-A886-6B83E4FE2CF6}">
      <dsp:nvSpPr>
        <dsp:cNvPr id="0" name=""/>
        <dsp:cNvSpPr/>
      </dsp:nvSpPr>
      <dsp:spPr>
        <a:xfrm>
          <a:off x="7080400" y="2706066"/>
          <a:ext cx="3380783" cy="87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With this in mind, we can still maintain the security of sensitive data collected from important military training areas and concurrent military operations, while also being sensitive to its representation to and reception by stakeholders, descendant groups, and the general public.</a:t>
          </a:r>
        </a:p>
      </dsp:txBody>
      <dsp:txXfrm>
        <a:off x="7080400" y="2706066"/>
        <a:ext cx="3380783" cy="87420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294A7-6DF4-CC4C-A632-140035749DF5}"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0ED3C-440F-A741-B889-4D35D25690CA}"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1BB-DEBF-48BB-8872-F8027599F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4F65E9-0959-4E80-80B6-37D272FE5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90E7B-CEDA-4EB2-9F25-E8146A159831}"/>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4EC8405F-A065-40A7-89DF-74A78C1A6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FA22F-32CE-46F2-9C45-17AC6177CF74}"/>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266895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61D7-C1C1-4F11-A259-D1396ED33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06B80-C302-488E-8002-7C01F98E7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FAED9-DAB2-425C-A760-8E8C8A3F2F0B}"/>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4F39B121-CE18-461F-9A29-E51151951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8C6B5-B5CB-4005-A6D3-C2431E6833B2}"/>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5514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E7EE5-E5A3-4CCF-8A33-B535889B2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105D1C-4B5B-487C-A1AD-19B6F5363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04A4A-504B-4A24-8A79-D6A0E0B11439}"/>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3A6A1507-2A11-445F-9412-C4A712E9D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49EAD-F065-407D-9625-EAFCAE71E885}"/>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261487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0F0-CBC4-4886-82F3-B18CFCCF8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FBB36-07D1-476E-8A3B-85B0C2DD3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448D8-BD20-4A63-80F3-D1AB78D0F5FE}"/>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2B5EDE1A-A7E4-435B-8616-6CA5576ED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E3190-9C93-44FA-B911-D3479DAF93D0}"/>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284416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0A69-DD54-4E13-AE9D-E0348E8AA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5D454E-60B7-4C4B-B412-F795E17A1E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62B55-D6CE-4B97-B7D3-82FD60090B5F}"/>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17F2F373-6B2A-4A56-AB90-A8396B8BE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07DB9-176F-499C-A47C-55DF66B795A8}"/>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1855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94CF-A74D-4FEC-A9EF-542C56CF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06AA0-8C40-4506-8551-D388C8546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98317-515A-42FE-BBB3-C9B09EED3B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E93D3-79C3-4DCE-BA90-5A18CCB20498}"/>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6" name="Footer Placeholder 5">
            <a:extLst>
              <a:ext uri="{FF2B5EF4-FFF2-40B4-BE49-F238E27FC236}">
                <a16:creationId xmlns:a16="http://schemas.microsoft.com/office/drawing/2014/main" id="{EB12E7F5-57D0-43F1-A00A-C102487BF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1B125-3CAB-40D6-B49B-C731DC75EB66}"/>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416379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D838-27A8-458D-BAC4-270AB6733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82930B-0EBC-4C54-BEA0-11B427377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3CBC07-A3D3-435A-B6B1-4107CA5C2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57991A-BD12-4415-A2A5-A83E4A9CE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1D09C7-7EBE-47AC-A2E5-B31E8BE7F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7D7F9-1B22-442D-832B-FA26D3DD8735}"/>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8" name="Footer Placeholder 7">
            <a:extLst>
              <a:ext uri="{FF2B5EF4-FFF2-40B4-BE49-F238E27FC236}">
                <a16:creationId xmlns:a16="http://schemas.microsoft.com/office/drawing/2014/main" id="{3D773582-D9F2-4A53-BA30-D430D1B98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5947D-780C-4B08-AF4B-5420A87D33A4}"/>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195547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06B7-9D5A-4440-BF40-6AD35830A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6D89B5-ED7D-4EFC-8128-8BF6FEE6445B}"/>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4" name="Footer Placeholder 3">
            <a:extLst>
              <a:ext uri="{FF2B5EF4-FFF2-40B4-BE49-F238E27FC236}">
                <a16:creationId xmlns:a16="http://schemas.microsoft.com/office/drawing/2014/main" id="{B415C380-D548-4E02-AB2C-DAC029E3A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6288B-269D-4A6C-B28F-C80D00CA2980}"/>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207943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2B54D-0E90-425A-AB5E-C8E3BA3CF7CB}"/>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3" name="Footer Placeholder 2">
            <a:extLst>
              <a:ext uri="{FF2B5EF4-FFF2-40B4-BE49-F238E27FC236}">
                <a16:creationId xmlns:a16="http://schemas.microsoft.com/office/drawing/2014/main" id="{A3C3715B-B9B1-4AB9-AE09-6F880DA67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103665-3108-42BA-B41A-AB65463CA9E3}"/>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175712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3F24-FC01-4CB9-A47A-EC95A2595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7151FF-8CF8-417B-8421-03DB73B63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F85EB-D06B-49D6-A1E1-C4279EE05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9F529-1AE0-4E3A-90D0-C12757DDF91A}"/>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6" name="Footer Placeholder 5">
            <a:extLst>
              <a:ext uri="{FF2B5EF4-FFF2-40B4-BE49-F238E27FC236}">
                <a16:creationId xmlns:a16="http://schemas.microsoft.com/office/drawing/2014/main" id="{B1C0D757-F4FC-4590-9C50-5C61A8A49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2940C-6828-4CA0-9A0D-8B3BD4DF8704}"/>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39160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AE3A-811A-454B-882A-BD094897E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7D8A1E-C4C4-473E-8639-9314EB17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1EC61-307B-4C2B-9E17-234120585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11C49-8EEB-4889-9320-67BBCCC48A52}"/>
              </a:ext>
            </a:extLst>
          </p:cNvPr>
          <p:cNvSpPr>
            <a:spLocks noGrp="1"/>
          </p:cNvSpPr>
          <p:nvPr>
            <p:ph type="dt" sz="half" idx="10"/>
          </p:nvPr>
        </p:nvSpPr>
        <p:spPr/>
        <p:txBody>
          <a:bodyPr/>
          <a:lstStyle/>
          <a:p>
            <a:fld id="{1A616960-A1BC-4E83-933B-64B8E06D52E8}" type="datetimeFigureOut">
              <a:rPr lang="en-US" smtClean="0"/>
              <a:t>4/9/2019</a:t>
            </a:fld>
            <a:endParaRPr lang="en-US"/>
          </a:p>
        </p:txBody>
      </p:sp>
      <p:sp>
        <p:nvSpPr>
          <p:cNvPr id="6" name="Footer Placeholder 5">
            <a:extLst>
              <a:ext uri="{FF2B5EF4-FFF2-40B4-BE49-F238E27FC236}">
                <a16:creationId xmlns:a16="http://schemas.microsoft.com/office/drawing/2014/main" id="{04E47902-36C8-45A6-A0E1-AE99B2CEF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9F24C-07FB-43B7-85AC-BC82DD84D38A}"/>
              </a:ext>
            </a:extLst>
          </p:cNvPr>
          <p:cNvSpPr>
            <a:spLocks noGrp="1"/>
          </p:cNvSpPr>
          <p:nvPr>
            <p:ph type="sldNum" sz="quarter" idx="12"/>
          </p:nvPr>
        </p:nvSpPr>
        <p:spPr/>
        <p:txBody>
          <a:bodyPr/>
          <a:lstStyle/>
          <a:p>
            <a:fld id="{793E31B2-197C-4607-8440-E81530A1067B}" type="slidenum">
              <a:rPr lang="en-US" smtClean="0"/>
              <a:t>‹#›</a:t>
            </a:fld>
            <a:endParaRPr lang="en-US"/>
          </a:p>
        </p:txBody>
      </p:sp>
    </p:spTree>
    <p:extLst>
      <p:ext uri="{BB962C8B-B14F-4D97-AF65-F5344CB8AC3E}">
        <p14:creationId xmlns:p14="http://schemas.microsoft.com/office/powerpoint/2010/main" val="104334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75695-DA53-4982-A70A-2FC9C2AE5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8E764-85AB-40DE-9CE0-394BB8F22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E86B-1229-4149-83AF-A5104225C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16960-A1BC-4E83-933B-64B8E06D52E8}" type="datetimeFigureOut">
              <a:rPr lang="en-US" smtClean="0"/>
              <a:t>4/9/2019</a:t>
            </a:fld>
            <a:endParaRPr lang="en-US"/>
          </a:p>
        </p:txBody>
      </p:sp>
      <p:sp>
        <p:nvSpPr>
          <p:cNvPr id="5" name="Footer Placeholder 4">
            <a:extLst>
              <a:ext uri="{FF2B5EF4-FFF2-40B4-BE49-F238E27FC236}">
                <a16:creationId xmlns:a16="http://schemas.microsoft.com/office/drawing/2014/main" id="{2D1EB818-661A-494A-8BC9-5398D3C03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3F2DB-668A-4CBC-AC88-2DC54EFA9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E31B2-197C-4607-8440-E81530A1067B}" type="slidenum">
              <a:rPr lang="en-US" smtClean="0"/>
              <a:t>‹#›</a:t>
            </a:fld>
            <a:endParaRPr lang="en-US"/>
          </a:p>
        </p:txBody>
      </p:sp>
    </p:spTree>
    <p:extLst>
      <p:ext uri="{BB962C8B-B14F-4D97-AF65-F5344CB8AC3E}">
        <p14:creationId xmlns:p14="http://schemas.microsoft.com/office/powerpoint/2010/main" val="193371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aw.cornell.edu/cfr/text/43/7.8" TargetMode="External"/><Relationship Id="rId2" Type="http://schemas.openxmlformats.org/officeDocument/2006/relationships/hyperlink" Target="https://www.nps.gov/history/local-law/arch_stnds_0.ht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kmyers@lg2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nathpo.org/thpos/find-a-thpo/#n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hyperlink" Target="https://www.ez8a.com/"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fbo.gov/index?s=opportunity&amp;mode=form&amp;id=c5effef3f42e4af3dadc4d8ad26d81fd&amp;tab=core&amp;_cview=1" TargetMode="External"/><Relationship Id="rId2" Type="http://schemas.openxmlformats.org/officeDocument/2006/relationships/hyperlink" Target="https://www.dau.mil/tools/p/cprg)"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31A6-0437-405D-B9D2-EF63D880FE01}"/>
              </a:ext>
            </a:extLst>
          </p:cNvPr>
          <p:cNvSpPr>
            <a:spLocks noGrp="1"/>
          </p:cNvSpPr>
          <p:nvPr>
            <p:ph type="ctrTitle"/>
          </p:nvPr>
        </p:nvSpPr>
        <p:spPr/>
        <p:txBody>
          <a:bodyPr>
            <a:normAutofit/>
          </a:bodyPr>
          <a:lstStyle/>
          <a:p>
            <a:r>
              <a:rPr lang="en-US" b="1" dirty="0"/>
              <a:t>Respecting the Past </a:t>
            </a:r>
            <a:br>
              <a:rPr lang="en-US" b="1" dirty="0"/>
            </a:br>
            <a:r>
              <a:rPr lang="en-US" b="1" dirty="0"/>
              <a:t>and Protecting the Future</a:t>
            </a:r>
            <a:endParaRPr lang="en-US" dirty="0"/>
          </a:p>
        </p:txBody>
      </p:sp>
      <p:sp>
        <p:nvSpPr>
          <p:cNvPr id="3" name="Subtitle 2">
            <a:extLst>
              <a:ext uri="{FF2B5EF4-FFF2-40B4-BE49-F238E27FC236}">
                <a16:creationId xmlns:a16="http://schemas.microsoft.com/office/drawing/2014/main" id="{C8710BF6-AF59-40FC-A1FE-B481B055BB27}"/>
              </a:ext>
            </a:extLst>
          </p:cNvPr>
          <p:cNvSpPr>
            <a:spLocks noGrp="1"/>
          </p:cNvSpPr>
          <p:nvPr>
            <p:ph type="subTitle" idx="1"/>
          </p:nvPr>
        </p:nvSpPr>
        <p:spPr/>
        <p:txBody>
          <a:bodyPr>
            <a:normAutofit fontScale="77500" lnSpcReduction="20000"/>
          </a:bodyPr>
          <a:lstStyle/>
          <a:p>
            <a:r>
              <a:rPr lang="en-US" b="1" dirty="0"/>
              <a:t>Strategies for Implementing Digital Best Practices </a:t>
            </a:r>
          </a:p>
          <a:p>
            <a:r>
              <a:rPr lang="en-US" b="1" dirty="0"/>
              <a:t>in Historical Archaeology Research on Military Installations</a:t>
            </a:r>
          </a:p>
          <a:p>
            <a:endParaRPr lang="en-US" b="1" dirty="0"/>
          </a:p>
          <a:p>
            <a:r>
              <a:rPr lang="en-US" dirty="0"/>
              <a:t>Kelsey Noack Myers, PhD, RPA</a:t>
            </a:r>
          </a:p>
          <a:p>
            <a:r>
              <a:rPr lang="en-US" i="1" dirty="0"/>
              <a:t>LG</a:t>
            </a:r>
            <a:r>
              <a:rPr lang="en-US" i="1" baseline="30000" dirty="0"/>
              <a:t>2</a:t>
            </a:r>
            <a:r>
              <a:rPr lang="en-US" i="1" dirty="0"/>
              <a:t> Environmental Solutions</a:t>
            </a:r>
          </a:p>
        </p:txBody>
      </p:sp>
    </p:spTree>
    <p:extLst>
      <p:ext uri="{BB962C8B-B14F-4D97-AF65-F5344CB8AC3E}">
        <p14:creationId xmlns:p14="http://schemas.microsoft.com/office/powerpoint/2010/main" val="334865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Congratulations! </a:t>
            </a:r>
            <a:endParaRPr lang="en-US" dirty="0"/>
          </a:p>
        </p:txBody>
      </p:sp>
      <p:sp>
        <p:nvSpPr>
          <p:cNvPr id="3" name="Content Placeholder 2"/>
          <p:cNvSpPr>
            <a:spLocks noGrp="1"/>
          </p:cNvSpPr>
          <p:nvPr>
            <p:ph idx="1"/>
          </p:nvPr>
        </p:nvSpPr>
        <p:spPr>
          <a:xfrm>
            <a:off x="838200" y="1825625"/>
            <a:ext cx="10515600" cy="4351338"/>
          </a:xfrm>
        </p:spPr>
        <p:txBody>
          <a:bodyPr>
            <a:normAutofit fontScale="62500" lnSpcReduction="20000"/>
          </a:bodyPr>
          <a:lstStyle/>
          <a:p>
            <a:pPr marL="0" indent="0">
              <a:buNone/>
            </a:pPr>
            <a:r>
              <a:rPr lang="en-US"/>
              <a:t>You’ve been notified of an intent to award the contract for which you have submitted a proposal.</a:t>
            </a:r>
          </a:p>
          <a:p>
            <a:pPr marL="0" indent="0">
              <a:buNone/>
            </a:pPr>
            <a:endParaRPr lang="en-US"/>
          </a:p>
          <a:p>
            <a:pPr marL="0" indent="0">
              <a:buNone/>
            </a:pPr>
            <a:r>
              <a:rPr lang="en-US"/>
              <a:t>Now you need to:</a:t>
            </a:r>
          </a:p>
          <a:p>
            <a:r>
              <a:rPr lang="en-US"/>
              <a:t>Finalize your work plan and dedicate all necessary personnel, vehicles, etc. to the project</a:t>
            </a:r>
          </a:p>
          <a:p>
            <a:r>
              <a:rPr lang="en-US"/>
              <a:t>Be ready for the kickoff meeting with district officials and Installation CRM within 7 days of the award notice</a:t>
            </a:r>
          </a:p>
          <a:p>
            <a:pPr fontAlgn="base"/>
            <a:r>
              <a:rPr lang="en-US"/>
              <a:t>Ensure all personnel are certified to meet DOD requirements for presence on base and level of responsibility and performance (43 CFR § 7.8 and </a:t>
            </a:r>
            <a:r>
              <a:rPr lang="en-US" u="sng">
                <a:hlinkClick r:id="rId2"/>
              </a:rPr>
              <a:t>https://www.nps.gov/history/local-law/arch_stnds_0.htm</a:t>
            </a:r>
            <a:r>
              <a:rPr lang="en-US"/>
              <a:t>)</a:t>
            </a:r>
          </a:p>
          <a:p>
            <a:pPr fontAlgn="base"/>
            <a:r>
              <a:rPr lang="en-US"/>
              <a:t>Follow military safety and security SOPs and operate in accordance (A-T/iWatch/OpSec training, range control check-ins, daily communications, etc.) while following access scheduling for training areas in priority with other operations</a:t>
            </a:r>
          </a:p>
          <a:p>
            <a:pPr fontAlgn="base"/>
            <a:r>
              <a:rPr lang="en-US"/>
              <a:t>Provide for personnel health &amp; safety on-site through adequate training and supplies (OSHA, UXO, CPR/First Aid etc.)</a:t>
            </a:r>
          </a:p>
          <a:p>
            <a:pPr fontAlgn="base"/>
            <a:r>
              <a:rPr lang="en-US"/>
              <a:t>Complete equipment maintenance and provide/manage field supplies</a:t>
            </a:r>
          </a:p>
          <a:p>
            <a:pPr fontAlgn="base"/>
            <a:r>
              <a:rPr lang="en-US"/>
              <a:t>Communicate company SOPs and other operational info to field director and crew to ensure contract &amp; PWS requirements met (</a:t>
            </a:r>
            <a:r>
              <a:rPr lang="en-US" u="sng">
                <a:hlinkClick r:id="rId3"/>
              </a:rPr>
              <a:t>https://www.law.cornell.edu/cfr/text/43/7.8</a:t>
            </a:r>
            <a:r>
              <a:rPr lang="en-US"/>
              <a:t>) such as level of effort targets, research questions, evaluation criteria, etc.</a:t>
            </a:r>
          </a:p>
          <a:p>
            <a:endParaRPr lang="en-US" dirty="0"/>
          </a:p>
        </p:txBody>
      </p:sp>
      <p:pic>
        <p:nvPicPr>
          <p:cNvPr id="1026" name="Picture 2" descr="Party Popper on Apple iOS 12.2">
            <a:extLst>
              <a:ext uri="{FF2B5EF4-FFF2-40B4-BE49-F238E27FC236}">
                <a16:creationId xmlns:a16="http://schemas.microsoft.com/office/drawing/2014/main" id="{834EBF79-A4ED-4BAC-852F-A13248A06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960" y="365125"/>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3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660400"/>
            <a:ext cx="10515600" cy="5892799"/>
          </a:xfrm>
        </p:spPr>
        <p:txBody>
          <a:bodyPr>
            <a:normAutofit fontScale="62500" lnSpcReduction="20000"/>
          </a:bodyPr>
          <a:lstStyle/>
          <a:p>
            <a:pPr marL="0" indent="0">
              <a:buNone/>
            </a:pPr>
            <a:r>
              <a:rPr lang="en-US" sz="4200" dirty="0"/>
              <a:t>All of this however, is a lot of information to keep in the forefront of one’s mind while also overseeing the investigation of the integrity and research potential of historic resources to determine whether or not they meet criteria to be deemed </a:t>
            </a:r>
            <a:r>
              <a:rPr lang="en-US" sz="4200" i="1" dirty="0"/>
              <a:t>significant*</a:t>
            </a:r>
            <a:r>
              <a:rPr lang="en-US" sz="4200" dirty="0"/>
              <a:t> and justifiably worth the resources to monitor, protect, and if possible, further investigate for the indefinite future.</a:t>
            </a:r>
          </a:p>
          <a:p>
            <a:pPr marL="0" indent="0">
              <a:buNone/>
            </a:pPr>
            <a:endParaRPr lang="en-US" dirty="0"/>
          </a:p>
          <a:p>
            <a:pPr marL="0" indent="0">
              <a:buNone/>
            </a:pPr>
            <a:r>
              <a:rPr lang="en-US" dirty="0"/>
              <a:t>*What makes a resource significant when conducting Section 106/NRHP evaluations?</a:t>
            </a:r>
          </a:p>
          <a:p>
            <a:pPr marL="0" indent="0">
              <a:buNone/>
            </a:pPr>
            <a:br>
              <a:rPr lang="en-US" dirty="0"/>
            </a:br>
            <a:r>
              <a:rPr lang="en-US" i="1" dirty="0"/>
              <a:t>According to 36 CFR 800.4(c)(1), “the agency official shall apply the National Register criteria (36 CFR part 63) to properties identified within the area of potential effects that have not been previously evaluated for National Register eligibility. The passage of time, changing perceptions of significance, or incomplete prior evaluations may require the agency official to reevaluate properties previously determined eligible or ineligible. The agency official shall acknowledge that Indian tribes and Native Hawaiian organizations possess special expertise in assessing the eligibility of historic properties that may possess religious and cultural significance to them.”</a:t>
            </a:r>
          </a:p>
          <a:p>
            <a:pPr marL="0" indent="0">
              <a:buNone/>
            </a:pPr>
            <a:br>
              <a:rPr lang="en-US" i="1" dirty="0"/>
            </a:br>
            <a:r>
              <a:rPr lang="en-US" i="1" dirty="0"/>
              <a:t>And 800.4(c)(2) “Determine whether a property is eligible. If the agency official determines any of the National Register criteria are met and the SHPO/THPO agrees, the property shall be considered eligible for the National Register for section 106 purposes. If the agency official determines the criteria are not met and the SHPO/THPO agrees, the property shall be considered not eligible. If the agency official and the SHPO/THPO do not agree, or if the Council or the Secretary so request, the agency official shall obtain a determination of eligibility from the Secretary pursuant to 36 CFR part 63. If an Indian tribe or Native Hawaiian organization that attaches religious and cultural significance to a property off tribal lands does not agree, it may ask the Council to request the agency official to obtain a determination of eligibility.”</a:t>
            </a:r>
          </a:p>
        </p:txBody>
      </p:sp>
    </p:spTree>
    <p:extLst>
      <p:ext uri="{BB962C8B-B14F-4D97-AF65-F5344CB8AC3E}">
        <p14:creationId xmlns:p14="http://schemas.microsoft.com/office/powerpoint/2010/main" val="94787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Overall objectives for archaeology contractors:</a:t>
            </a:r>
          </a:p>
        </p:txBody>
      </p:sp>
      <p:sp>
        <p:nvSpPr>
          <p:cNvPr id="3" name="Content Placeholder 2"/>
          <p:cNvSpPr>
            <a:spLocks noGrp="1"/>
          </p:cNvSpPr>
          <p:nvPr>
            <p:ph idx="1"/>
          </p:nvPr>
        </p:nvSpPr>
        <p:spPr>
          <a:xfrm>
            <a:off x="6090574" y="801866"/>
            <a:ext cx="5306084" cy="5230634"/>
          </a:xfrm>
        </p:spPr>
        <p:txBody>
          <a:bodyPr anchor="ctr">
            <a:normAutofit/>
          </a:bodyPr>
          <a:lstStyle/>
          <a:p>
            <a:pPr marL="514350" indent="-514350" fontAlgn="base">
              <a:buFont typeface="+mj-lt"/>
              <a:buAutoNum type="arabicPeriod"/>
            </a:pPr>
            <a:r>
              <a:rPr lang="en-US" sz="1700" dirty="0">
                <a:solidFill>
                  <a:srgbClr val="000000"/>
                </a:solidFill>
              </a:rPr>
              <a:t>Produce quality products (field documentation, NRHP evaluations, management summaries, material culture curation deliverables, digital data package, hard copy final report) meeting exact client requirements, i.e. few corrections required following draft submittal</a:t>
            </a:r>
          </a:p>
          <a:p>
            <a:pPr marL="514350" indent="-514350" fontAlgn="base">
              <a:buFont typeface="+mj-lt"/>
              <a:buAutoNum type="arabicPeriod"/>
            </a:pPr>
            <a:r>
              <a:rPr lang="en-US" sz="1700" dirty="0">
                <a:solidFill>
                  <a:srgbClr val="000000"/>
                </a:solidFill>
              </a:rPr>
              <a:t>Make a profit (Firm fixed-price format for many subcontracts)</a:t>
            </a:r>
          </a:p>
          <a:p>
            <a:pPr lvl="1" fontAlgn="base"/>
            <a:r>
              <a:rPr lang="en-US" sz="1700" dirty="0">
                <a:solidFill>
                  <a:srgbClr val="000000"/>
                </a:solidFill>
              </a:rPr>
              <a:t>assign adequate staff, equipment, supplies, time to project in proposal to avoid drawing from overhead</a:t>
            </a:r>
          </a:p>
          <a:p>
            <a:pPr lvl="1" fontAlgn="base"/>
            <a:r>
              <a:rPr lang="en-US" sz="1700" dirty="0">
                <a:solidFill>
                  <a:srgbClr val="000000"/>
                </a:solidFill>
              </a:rPr>
              <a:t>maximize resource use within timeframe available based on installation scheduling</a:t>
            </a:r>
          </a:p>
          <a:p>
            <a:pPr lvl="1" fontAlgn="base"/>
            <a:r>
              <a:rPr lang="en-US" sz="1700" dirty="0">
                <a:solidFill>
                  <a:srgbClr val="000000"/>
                </a:solidFill>
              </a:rPr>
              <a:t>meet target deadlines established by negotiated contracts/MOAs/federal guidelines</a:t>
            </a:r>
          </a:p>
          <a:p>
            <a:pPr lvl="1" fontAlgn="base"/>
            <a:r>
              <a:rPr lang="en-US" sz="1700" dirty="0">
                <a:solidFill>
                  <a:srgbClr val="000000"/>
                </a:solidFill>
              </a:rPr>
              <a:t>provide evaluations and curation deliverables package to client in format compatible with existing structures</a:t>
            </a:r>
          </a:p>
          <a:p>
            <a:endParaRPr lang="en-US" sz="1700" dirty="0">
              <a:solidFill>
                <a:srgbClr val="000000"/>
              </a:solidFill>
            </a:endParaRPr>
          </a:p>
        </p:txBody>
      </p:sp>
    </p:spTree>
    <p:extLst>
      <p:ext uri="{BB962C8B-B14F-4D97-AF65-F5344CB8AC3E}">
        <p14:creationId xmlns:p14="http://schemas.microsoft.com/office/powerpoint/2010/main" val="192851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in Compliance Archaeology</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Yes, in </a:t>
            </a:r>
            <a:r>
              <a:rPr lang="en-US" dirty="0">
                <a:solidFill>
                  <a:schemeClr val="accent1"/>
                </a:solidFill>
              </a:rPr>
              <a:t>compliance archaeology</a:t>
            </a:r>
            <a:r>
              <a:rPr lang="en-US" dirty="0"/>
              <a:t>, we are tasked with making </a:t>
            </a:r>
            <a:r>
              <a:rPr lang="en-US" dirty="0">
                <a:solidFill>
                  <a:schemeClr val="accent1"/>
                </a:solidFill>
              </a:rPr>
              <a:t>difficult decisions </a:t>
            </a:r>
            <a:r>
              <a:rPr lang="en-US" dirty="0"/>
              <a:t>about whether or not to protect a historic resource based on its integrity as determined by a standardized set of criteria that have been designed to apply to all resources that fall under the jurisdiction of NHPA. When we constantly view the past through this lens, it is easy to become removed from the humanity inherent in archaeological research. Especially because none of the guidelines, requirements, or criteria I have discussed in this presentation so far have mentioned the word </a:t>
            </a:r>
            <a:r>
              <a:rPr lang="en-US" i="1" dirty="0">
                <a:solidFill>
                  <a:schemeClr val="accent1"/>
                </a:solidFill>
              </a:rPr>
              <a:t>sensitivity</a:t>
            </a:r>
            <a:r>
              <a:rPr lang="en-US" dirty="0"/>
              <a:t>, mentioned taking a holistic view of the cultural past, or stated that any researcher or report product is required to frame evaluation from a subjective perspective of </a:t>
            </a:r>
            <a:r>
              <a:rPr lang="en-US" dirty="0">
                <a:solidFill>
                  <a:schemeClr val="accent1"/>
                </a:solidFill>
              </a:rPr>
              <a:t>respecting past populations </a:t>
            </a:r>
            <a:r>
              <a:rPr lang="en-US" dirty="0"/>
              <a:t>as once-living individuals with families, problems, needs, and histories of their own.</a:t>
            </a:r>
          </a:p>
          <a:p>
            <a:pPr marL="0" indent="0">
              <a:buNone/>
            </a:pPr>
            <a:endParaRPr lang="en-US" dirty="0"/>
          </a:p>
          <a:p>
            <a:pPr marL="0" indent="0">
              <a:buNone/>
            </a:pPr>
            <a:r>
              <a:rPr lang="mr-IN" dirty="0"/>
              <a:t>…</a:t>
            </a:r>
            <a:r>
              <a:rPr lang="en-US" dirty="0"/>
              <a:t>or have they?</a:t>
            </a:r>
          </a:p>
        </p:txBody>
      </p:sp>
    </p:spTree>
    <p:extLst>
      <p:ext uri="{BB962C8B-B14F-4D97-AF65-F5344CB8AC3E}">
        <p14:creationId xmlns:p14="http://schemas.microsoft.com/office/powerpoint/2010/main" val="48483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possible to do ETHICAL and PROFITABLE compliance-based archaeology?</a:t>
            </a:r>
          </a:p>
        </p:txBody>
      </p:sp>
      <p:sp>
        <p:nvSpPr>
          <p:cNvPr id="3" name="Content Placeholder 2"/>
          <p:cNvSpPr>
            <a:spLocks noGrp="1"/>
          </p:cNvSpPr>
          <p:nvPr>
            <p:ph idx="1"/>
          </p:nvPr>
        </p:nvSpPr>
        <p:spPr/>
        <p:txBody>
          <a:bodyPr>
            <a:normAutofit fontScale="92500"/>
          </a:bodyPr>
          <a:lstStyle/>
          <a:p>
            <a:pPr marL="0" indent="0">
              <a:buNone/>
            </a:pPr>
            <a:r>
              <a:rPr lang="en-US" dirty="0"/>
              <a:t>Remember the proposal evaluation criteria I mentioned previously?</a:t>
            </a:r>
          </a:p>
          <a:p>
            <a:pPr marL="0" indent="0">
              <a:buNone/>
            </a:pPr>
            <a:r>
              <a:rPr lang="en-US" dirty="0"/>
              <a:t>Criteria IV: “</a:t>
            </a:r>
            <a:r>
              <a:rPr lang="en-US" i="1" dirty="0"/>
              <a:t>Past record of performance on contracts with respect to control of costs, </a:t>
            </a:r>
            <a:r>
              <a:rPr lang="en-US" i="1" dirty="0">
                <a:solidFill>
                  <a:schemeClr val="accent1"/>
                </a:solidFill>
              </a:rPr>
              <a:t>quality of work*</a:t>
            </a:r>
            <a:r>
              <a:rPr lang="en-US" i="1" dirty="0"/>
              <a:t>, ability to meet schedules, contract administration, and accurate and timely work products that receive </a:t>
            </a:r>
            <a:r>
              <a:rPr lang="en-US" i="1" dirty="0">
                <a:solidFill>
                  <a:schemeClr val="accent1"/>
                </a:solidFill>
              </a:rPr>
              <a:t>favorable reviews* </a:t>
            </a:r>
            <a:r>
              <a:rPr lang="en-US" i="1" dirty="0"/>
              <a:t>from SHPO and THPO.” </a:t>
            </a:r>
          </a:p>
          <a:p>
            <a:pPr marL="0" indent="0">
              <a:buNone/>
            </a:pPr>
            <a:r>
              <a:rPr lang="en-US" dirty="0"/>
              <a:t>	</a:t>
            </a:r>
            <a:r>
              <a:rPr lang="en-US" dirty="0">
                <a:solidFill>
                  <a:schemeClr val="accent1"/>
                </a:solidFill>
              </a:rPr>
              <a:t>*This implies that the quality of work not only be measured by 	completeness of write-ups of the evaluation findings, levels		documented, cubic meters excavated, soils identified, and N count of 	artifacts assembled, but also that the work is a quality interpretation 	of the general patterns of human behavior that were staged on the 	evaluated site(s), through time and across the Installation and region.</a:t>
            </a:r>
          </a:p>
        </p:txBody>
      </p:sp>
    </p:spTree>
    <p:extLst>
      <p:ext uri="{BB962C8B-B14F-4D97-AF65-F5344CB8AC3E}">
        <p14:creationId xmlns:p14="http://schemas.microsoft.com/office/powerpoint/2010/main" val="5120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opportunities to be ethical </a:t>
            </a:r>
            <a:r>
              <a:rPr lang="en-US" i="1" dirty="0"/>
              <a:t>and </a:t>
            </a:r>
            <a:r>
              <a:rPr lang="en-US" dirty="0"/>
              <a:t>profitable with our data management?</a:t>
            </a:r>
          </a:p>
        </p:txBody>
      </p:sp>
      <p:graphicFrame>
        <p:nvGraphicFramePr>
          <p:cNvPr id="4" name="Content Placeholder 3">
            <a:extLst>
              <a:ext uri="{FF2B5EF4-FFF2-40B4-BE49-F238E27FC236}">
                <a16:creationId xmlns:a16="http://schemas.microsoft.com/office/drawing/2014/main" id="{67F69AC2-439A-48C6-8BC0-0B9A451F55EC}"/>
              </a:ext>
            </a:extLst>
          </p:cNvPr>
          <p:cNvGraphicFramePr>
            <a:graphicFrameLocks noGrp="1"/>
          </p:cNvGraphicFramePr>
          <p:nvPr>
            <p:ph idx="1"/>
            <p:extLst>
              <p:ext uri="{D42A27DB-BD31-4B8C-83A1-F6EECF244321}">
                <p14:modId xmlns:p14="http://schemas.microsoft.com/office/powerpoint/2010/main" val="30954912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51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a:t>Where are additional opportunities to be ethical (</a:t>
            </a:r>
            <a:r>
              <a:rPr lang="en-US" sz="2800" i="1"/>
              <a:t>and </a:t>
            </a:r>
            <a:r>
              <a:rPr lang="en-US" sz="2800"/>
              <a:t>profitable by creating future opportunities to receive work) in reporting this data?</a:t>
            </a:r>
          </a:p>
        </p:txBody>
      </p:sp>
      <p:graphicFrame>
        <p:nvGraphicFramePr>
          <p:cNvPr id="5" name="Content Placeholder 2">
            <a:extLst>
              <a:ext uri="{FF2B5EF4-FFF2-40B4-BE49-F238E27FC236}">
                <a16:creationId xmlns:a16="http://schemas.microsoft.com/office/drawing/2014/main" id="{A2DE5B51-705C-4AF7-A874-8298F71905FD}"/>
              </a:ext>
            </a:extLst>
          </p:cNvPr>
          <p:cNvGraphicFramePr>
            <a:graphicFrameLocks noGrp="1"/>
          </p:cNvGraphicFramePr>
          <p:nvPr>
            <p:ph idx="1"/>
            <p:extLst>
              <p:ext uri="{D42A27DB-BD31-4B8C-83A1-F6EECF244321}">
                <p14:modId xmlns:p14="http://schemas.microsoft.com/office/powerpoint/2010/main" val="793832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43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best represent our work to the public? (Adding value to our products and being ethical about discussing past populations.)</a:t>
            </a:r>
          </a:p>
        </p:txBody>
      </p:sp>
      <p:sp>
        <p:nvSpPr>
          <p:cNvPr id="3" name="Content Placeholder 2"/>
          <p:cNvSpPr>
            <a:spLocks noGrp="1"/>
          </p:cNvSpPr>
          <p:nvPr>
            <p:ph idx="1"/>
          </p:nvPr>
        </p:nvSpPr>
        <p:spPr>
          <a:xfrm>
            <a:off x="838200" y="1964121"/>
            <a:ext cx="10515600" cy="4088856"/>
          </a:xfrm>
        </p:spPr>
        <p:txBody>
          <a:bodyPr/>
          <a:lstStyle/>
          <a:p>
            <a:pPr marL="0" indent="0">
              <a:buNone/>
            </a:pPr>
            <a:r>
              <a:rPr lang="en-US" dirty="0"/>
              <a:t>In some cases, contract services may include an outreach effort through the production of public education materials. For example:</a:t>
            </a:r>
          </a:p>
          <a:p>
            <a:pPr marL="0" indent="0">
              <a:buNone/>
            </a:pPr>
            <a:endParaRPr lang="en-US" dirty="0"/>
          </a:p>
        </p:txBody>
      </p:sp>
      <p:pic>
        <p:nvPicPr>
          <p:cNvPr id="4" name="Picture 3">
            <a:extLst>
              <a:ext uri="{FF2B5EF4-FFF2-40B4-BE49-F238E27FC236}">
                <a16:creationId xmlns:a16="http://schemas.microsoft.com/office/drawing/2014/main" id="{610B1072-26F2-44FB-9166-5D5E201CF5BB}"/>
              </a:ext>
            </a:extLst>
          </p:cNvPr>
          <p:cNvPicPr>
            <a:picLocks noChangeAspect="1"/>
          </p:cNvPicPr>
          <p:nvPr/>
        </p:nvPicPr>
        <p:blipFill>
          <a:blip r:embed="rId2"/>
          <a:stretch>
            <a:fillRect/>
          </a:stretch>
        </p:blipFill>
        <p:spPr>
          <a:xfrm>
            <a:off x="838200" y="3200304"/>
            <a:ext cx="4852264" cy="3117675"/>
          </a:xfrm>
          <a:prstGeom prst="rect">
            <a:avLst/>
          </a:prstGeom>
          <a:ln>
            <a:solidFill>
              <a:schemeClr val="accent1"/>
            </a:solidFill>
          </a:ln>
        </p:spPr>
      </p:pic>
      <p:sp>
        <p:nvSpPr>
          <p:cNvPr id="5" name="TextBox 4">
            <a:extLst>
              <a:ext uri="{FF2B5EF4-FFF2-40B4-BE49-F238E27FC236}">
                <a16:creationId xmlns:a16="http://schemas.microsoft.com/office/drawing/2014/main" id="{8A5485F4-030E-4517-8203-3E2EF6C95DEA}"/>
              </a:ext>
            </a:extLst>
          </p:cNvPr>
          <p:cNvSpPr txBox="1"/>
          <p:nvPr/>
        </p:nvSpPr>
        <p:spPr>
          <a:xfrm>
            <a:off x="6096000" y="2960174"/>
            <a:ext cx="3022170" cy="3493264"/>
          </a:xfrm>
          <a:prstGeom prst="rect">
            <a:avLst/>
          </a:prstGeom>
          <a:noFill/>
        </p:spPr>
        <p:txBody>
          <a:bodyPr wrap="square" rtlCol="0">
            <a:spAutoFit/>
          </a:bodyPr>
          <a:lstStyle/>
          <a:p>
            <a:r>
              <a:rPr lang="en-US" sz="1700" dirty="0"/>
              <a:t>Public use of the installation for recreational purposes, as well as historical interest groups (such as the Fort Stewart Historic Communities and Cemeteries Council) creates an opportunity for public interpretation. Deliverables include brochures produced to deliver relevant, accessible, and non-sensitive archaeological and historical research results to the general public.</a:t>
            </a:r>
          </a:p>
        </p:txBody>
      </p:sp>
      <p:pic>
        <p:nvPicPr>
          <p:cNvPr id="7" name="Picture 6">
            <a:extLst>
              <a:ext uri="{FF2B5EF4-FFF2-40B4-BE49-F238E27FC236}">
                <a16:creationId xmlns:a16="http://schemas.microsoft.com/office/drawing/2014/main" id="{917BDA43-FE2A-4F62-837B-19E3894C5F1D}"/>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9394786" y="3245358"/>
            <a:ext cx="1959014" cy="3027568"/>
          </a:xfrm>
          <a:prstGeom prst="rect">
            <a:avLst/>
          </a:prstGeom>
        </p:spPr>
      </p:pic>
      <p:sp>
        <p:nvSpPr>
          <p:cNvPr id="9" name="TextBox 8">
            <a:extLst>
              <a:ext uri="{FF2B5EF4-FFF2-40B4-BE49-F238E27FC236}">
                <a16:creationId xmlns:a16="http://schemas.microsoft.com/office/drawing/2014/main" id="{5FA7DDD5-C0C7-4EEC-8A71-69204C65CAEB}"/>
              </a:ext>
            </a:extLst>
          </p:cNvPr>
          <p:cNvSpPr txBox="1"/>
          <p:nvPr/>
        </p:nvSpPr>
        <p:spPr>
          <a:xfrm>
            <a:off x="9562640" y="5309529"/>
            <a:ext cx="1681909" cy="715581"/>
          </a:xfrm>
          <a:prstGeom prst="rect">
            <a:avLst/>
          </a:prstGeom>
          <a:solidFill>
            <a:schemeClr val="bg1"/>
          </a:solidFill>
        </p:spPr>
        <p:txBody>
          <a:bodyPr wrap="square" rtlCol="0">
            <a:spAutoFit/>
          </a:bodyPr>
          <a:lstStyle/>
          <a:p>
            <a:pPr algn="ctr"/>
            <a:r>
              <a:rPr lang="en-US" sz="450" i="1" dirty="0">
                <a:solidFill>
                  <a:srgbClr val="8E733E"/>
                </a:solidFill>
              </a:rPr>
              <a:t>Lorem ipsum dolor sit amet, consectetur adipiscing elite. Sed consectetur risus id justo fringilla, ac commodo mi elementum. In </a:t>
            </a:r>
            <a:r>
              <a:rPr lang="en-US" sz="450" i="1" dirty="0" err="1">
                <a:solidFill>
                  <a:srgbClr val="8E733E"/>
                </a:solidFill>
              </a:rPr>
              <a:t>quis</a:t>
            </a:r>
            <a:r>
              <a:rPr lang="en-US" sz="450" i="1" dirty="0">
                <a:solidFill>
                  <a:srgbClr val="8E733E"/>
                </a:solidFill>
              </a:rPr>
              <a:t> </a:t>
            </a:r>
            <a:r>
              <a:rPr lang="en-US" sz="450" i="1" dirty="0" err="1">
                <a:solidFill>
                  <a:srgbClr val="8E733E"/>
                </a:solidFill>
              </a:rPr>
              <a:t>elit</a:t>
            </a:r>
            <a:r>
              <a:rPr lang="en-US" sz="450" i="1" dirty="0">
                <a:solidFill>
                  <a:srgbClr val="8E733E"/>
                </a:solidFill>
              </a:rPr>
              <a:t> </a:t>
            </a:r>
            <a:r>
              <a:rPr lang="en-US" sz="450" i="1" dirty="0" err="1">
                <a:solidFill>
                  <a:srgbClr val="8E733E"/>
                </a:solidFill>
              </a:rPr>
              <a:t>rutrum</a:t>
            </a:r>
            <a:r>
              <a:rPr lang="en-US" sz="450" i="1" dirty="0">
                <a:solidFill>
                  <a:srgbClr val="8E733E"/>
                </a:solidFill>
              </a:rPr>
              <a:t> ex </a:t>
            </a:r>
            <a:r>
              <a:rPr lang="en-US" sz="450" i="1" dirty="0" err="1">
                <a:solidFill>
                  <a:srgbClr val="8E733E"/>
                </a:solidFill>
              </a:rPr>
              <a:t>euismod</a:t>
            </a:r>
            <a:r>
              <a:rPr lang="en-US" sz="450" i="1" dirty="0">
                <a:solidFill>
                  <a:srgbClr val="8E733E"/>
                </a:solidFill>
              </a:rPr>
              <a:t> convallis a in lectus. Cras porttitor </a:t>
            </a:r>
            <a:r>
              <a:rPr lang="en-US" sz="450" i="1" dirty="0" err="1">
                <a:solidFill>
                  <a:srgbClr val="8E733E"/>
                </a:solidFill>
              </a:rPr>
              <a:t>leo</a:t>
            </a:r>
            <a:r>
              <a:rPr lang="en-US" sz="450" i="1" dirty="0">
                <a:solidFill>
                  <a:srgbClr val="8E733E"/>
                </a:solidFill>
              </a:rPr>
              <a:t> </a:t>
            </a:r>
            <a:r>
              <a:rPr lang="en-US" sz="450" i="1" dirty="0" err="1">
                <a:solidFill>
                  <a:srgbClr val="8E733E"/>
                </a:solidFill>
              </a:rPr>
              <a:t>ut</a:t>
            </a:r>
            <a:r>
              <a:rPr lang="en-US" sz="450" i="1" dirty="0">
                <a:solidFill>
                  <a:srgbClr val="8E733E"/>
                </a:solidFill>
              </a:rPr>
              <a:t> semper accumsan. In </a:t>
            </a:r>
            <a:r>
              <a:rPr lang="en-US" sz="450" i="1" dirty="0" err="1">
                <a:solidFill>
                  <a:srgbClr val="8E733E"/>
                </a:solidFill>
              </a:rPr>
              <a:t>molestie</a:t>
            </a:r>
            <a:r>
              <a:rPr lang="en-US" sz="450" i="1" dirty="0">
                <a:solidFill>
                  <a:srgbClr val="8E733E"/>
                </a:solidFill>
              </a:rPr>
              <a:t> </a:t>
            </a:r>
            <a:r>
              <a:rPr lang="en-US" sz="450" i="1" dirty="0" err="1">
                <a:solidFill>
                  <a:srgbClr val="8E733E"/>
                </a:solidFill>
              </a:rPr>
              <a:t>purus</a:t>
            </a:r>
            <a:r>
              <a:rPr lang="en-US" sz="450" i="1" dirty="0">
                <a:solidFill>
                  <a:srgbClr val="8E733E"/>
                </a:solidFill>
              </a:rPr>
              <a:t> nisi, in </a:t>
            </a:r>
            <a:r>
              <a:rPr lang="en-US" sz="450" i="1" dirty="0" err="1">
                <a:solidFill>
                  <a:srgbClr val="8E733E"/>
                </a:solidFill>
              </a:rPr>
              <a:t>tristique</a:t>
            </a:r>
            <a:r>
              <a:rPr lang="en-US" sz="450" i="1" dirty="0">
                <a:solidFill>
                  <a:srgbClr val="8E733E"/>
                </a:solidFill>
              </a:rPr>
              <a:t> </a:t>
            </a:r>
            <a:r>
              <a:rPr lang="en-US" sz="450" i="1" dirty="0" err="1">
                <a:solidFill>
                  <a:srgbClr val="8E733E"/>
                </a:solidFill>
              </a:rPr>
              <a:t>elit</a:t>
            </a:r>
            <a:r>
              <a:rPr lang="en-US" sz="450" i="1" dirty="0">
                <a:solidFill>
                  <a:srgbClr val="8E733E"/>
                </a:solidFill>
              </a:rPr>
              <a:t> </a:t>
            </a:r>
            <a:r>
              <a:rPr lang="en-US" sz="450" i="1" dirty="0" err="1">
                <a:solidFill>
                  <a:srgbClr val="8E733E"/>
                </a:solidFill>
              </a:rPr>
              <a:t>mattis</a:t>
            </a:r>
            <a:r>
              <a:rPr lang="en-US" sz="450" i="1" dirty="0">
                <a:solidFill>
                  <a:srgbClr val="8E733E"/>
                </a:solidFill>
              </a:rPr>
              <a:t> </a:t>
            </a:r>
            <a:r>
              <a:rPr lang="en-US" sz="450" i="1" dirty="0" err="1">
                <a:solidFill>
                  <a:srgbClr val="8E733E"/>
                </a:solidFill>
              </a:rPr>
              <a:t>eu</a:t>
            </a:r>
            <a:r>
              <a:rPr lang="en-US" sz="450" i="1" dirty="0">
                <a:solidFill>
                  <a:srgbClr val="8E733E"/>
                </a:solidFill>
              </a:rPr>
              <a:t>. </a:t>
            </a:r>
            <a:r>
              <a:rPr lang="en-US" sz="450" i="1" dirty="0" err="1">
                <a:solidFill>
                  <a:srgbClr val="8E733E"/>
                </a:solidFill>
              </a:rPr>
              <a:t>Aenean</a:t>
            </a:r>
            <a:r>
              <a:rPr lang="en-US" sz="450" i="1" dirty="0">
                <a:solidFill>
                  <a:srgbClr val="8E733E"/>
                </a:solidFill>
              </a:rPr>
              <a:t> </a:t>
            </a:r>
            <a:r>
              <a:rPr lang="en-US" sz="450" i="1" dirty="0" err="1">
                <a:solidFill>
                  <a:srgbClr val="8E733E"/>
                </a:solidFill>
              </a:rPr>
              <a:t>orci</a:t>
            </a:r>
            <a:r>
              <a:rPr lang="en-US" sz="450" i="1" dirty="0">
                <a:solidFill>
                  <a:srgbClr val="8E733E"/>
                </a:solidFill>
              </a:rPr>
              <a:t> </a:t>
            </a:r>
            <a:r>
              <a:rPr lang="en-US" sz="450" i="1" dirty="0" err="1">
                <a:solidFill>
                  <a:srgbClr val="8E733E"/>
                </a:solidFill>
              </a:rPr>
              <a:t>metus</a:t>
            </a:r>
            <a:r>
              <a:rPr lang="en-US" sz="450" i="1" dirty="0">
                <a:solidFill>
                  <a:srgbClr val="8E733E"/>
                </a:solidFill>
              </a:rPr>
              <a:t>, </a:t>
            </a:r>
            <a:r>
              <a:rPr lang="en-US" sz="450" i="1" dirty="0" err="1">
                <a:solidFill>
                  <a:srgbClr val="8E733E"/>
                </a:solidFill>
              </a:rPr>
              <a:t>feugiat</a:t>
            </a:r>
            <a:r>
              <a:rPr lang="en-US" sz="450" i="1" dirty="0">
                <a:solidFill>
                  <a:srgbClr val="8E733E"/>
                </a:solidFill>
              </a:rPr>
              <a:t> a ipsum </a:t>
            </a:r>
            <a:r>
              <a:rPr lang="en-US" sz="450" i="1" dirty="0" err="1">
                <a:solidFill>
                  <a:srgbClr val="8E733E"/>
                </a:solidFill>
              </a:rPr>
              <a:t>finibus</a:t>
            </a:r>
            <a:r>
              <a:rPr lang="en-US" sz="450" i="1" dirty="0">
                <a:solidFill>
                  <a:srgbClr val="8E733E"/>
                </a:solidFill>
              </a:rPr>
              <a:t>, </a:t>
            </a:r>
            <a:r>
              <a:rPr lang="en-US" sz="450" i="1" dirty="0" err="1">
                <a:solidFill>
                  <a:srgbClr val="8E733E"/>
                </a:solidFill>
              </a:rPr>
              <a:t>rhoncus</a:t>
            </a:r>
            <a:r>
              <a:rPr lang="en-US" sz="450" i="1" dirty="0">
                <a:solidFill>
                  <a:srgbClr val="8E733E"/>
                </a:solidFill>
              </a:rPr>
              <a:t> </a:t>
            </a:r>
            <a:r>
              <a:rPr lang="en-US" sz="450" i="1" dirty="0" err="1">
                <a:solidFill>
                  <a:srgbClr val="8E733E"/>
                </a:solidFill>
              </a:rPr>
              <a:t>rutrum</a:t>
            </a:r>
            <a:r>
              <a:rPr lang="en-US" sz="450" i="1" dirty="0">
                <a:solidFill>
                  <a:srgbClr val="8E733E"/>
                </a:solidFill>
              </a:rPr>
              <a:t> </a:t>
            </a:r>
            <a:r>
              <a:rPr lang="en-US" sz="450" i="1" dirty="0" err="1">
                <a:solidFill>
                  <a:srgbClr val="8E733E"/>
                </a:solidFill>
              </a:rPr>
              <a:t>lacus</a:t>
            </a:r>
            <a:r>
              <a:rPr lang="en-US" sz="450" i="1" dirty="0">
                <a:solidFill>
                  <a:srgbClr val="8E733E"/>
                </a:solidFill>
              </a:rPr>
              <a:t>. </a:t>
            </a:r>
            <a:r>
              <a:rPr lang="en-US" sz="450" i="1" dirty="0" err="1">
                <a:solidFill>
                  <a:srgbClr val="8E733E"/>
                </a:solidFill>
              </a:rPr>
              <a:t>Fusce</a:t>
            </a:r>
            <a:r>
              <a:rPr lang="en-US" sz="450" i="1" dirty="0">
                <a:solidFill>
                  <a:srgbClr val="8E733E"/>
                </a:solidFill>
              </a:rPr>
              <a:t> </a:t>
            </a:r>
            <a:r>
              <a:rPr lang="en-US" sz="450" i="1" dirty="0" err="1">
                <a:solidFill>
                  <a:srgbClr val="8E733E"/>
                </a:solidFill>
              </a:rPr>
              <a:t>finibus</a:t>
            </a:r>
            <a:r>
              <a:rPr lang="en-US" sz="450" i="1" dirty="0">
                <a:solidFill>
                  <a:srgbClr val="8E733E"/>
                </a:solidFill>
              </a:rPr>
              <a:t> </a:t>
            </a:r>
            <a:r>
              <a:rPr lang="en-US" sz="450" i="1" dirty="0" err="1">
                <a:solidFill>
                  <a:srgbClr val="8E733E"/>
                </a:solidFill>
              </a:rPr>
              <a:t>quam</a:t>
            </a:r>
            <a:r>
              <a:rPr lang="en-US" sz="450" i="1" dirty="0">
                <a:solidFill>
                  <a:srgbClr val="8E733E"/>
                </a:solidFill>
              </a:rPr>
              <a:t> ac </a:t>
            </a:r>
            <a:r>
              <a:rPr lang="en-US" sz="450" i="1" dirty="0" err="1">
                <a:solidFill>
                  <a:srgbClr val="8E733E"/>
                </a:solidFill>
              </a:rPr>
              <a:t>orci</a:t>
            </a:r>
            <a:r>
              <a:rPr lang="en-US" sz="450" i="1" dirty="0">
                <a:solidFill>
                  <a:srgbClr val="8E733E"/>
                </a:solidFill>
              </a:rPr>
              <a:t> </a:t>
            </a:r>
            <a:r>
              <a:rPr lang="en-US" sz="450" i="1" dirty="0" err="1">
                <a:solidFill>
                  <a:srgbClr val="8E733E"/>
                </a:solidFill>
              </a:rPr>
              <a:t>eleifend</a:t>
            </a:r>
            <a:r>
              <a:rPr lang="en-US" sz="450" i="1" dirty="0">
                <a:solidFill>
                  <a:srgbClr val="8E733E"/>
                </a:solidFill>
              </a:rPr>
              <a:t>, porta </a:t>
            </a:r>
            <a:r>
              <a:rPr lang="en-US" sz="450" i="1" dirty="0" err="1">
                <a:solidFill>
                  <a:srgbClr val="8E733E"/>
                </a:solidFill>
              </a:rPr>
              <a:t>faucibus</a:t>
            </a:r>
            <a:r>
              <a:rPr lang="en-US" sz="450" i="1" dirty="0">
                <a:solidFill>
                  <a:srgbClr val="8E733E"/>
                </a:solidFill>
              </a:rPr>
              <a:t> lorem </a:t>
            </a:r>
            <a:r>
              <a:rPr lang="en-US" sz="450" i="1" dirty="0" err="1">
                <a:solidFill>
                  <a:srgbClr val="8E733E"/>
                </a:solidFill>
              </a:rPr>
              <a:t>consequat</a:t>
            </a:r>
            <a:r>
              <a:rPr lang="en-US" sz="450" i="1" dirty="0">
                <a:solidFill>
                  <a:srgbClr val="8E733E"/>
                </a:solidFill>
              </a:rPr>
              <a:t>. Vestibulum </a:t>
            </a:r>
            <a:r>
              <a:rPr lang="en-US" sz="450" i="1" dirty="0" err="1">
                <a:solidFill>
                  <a:srgbClr val="8E733E"/>
                </a:solidFill>
              </a:rPr>
              <a:t>egestas</a:t>
            </a:r>
            <a:r>
              <a:rPr lang="en-US" sz="450" i="1" dirty="0">
                <a:solidFill>
                  <a:srgbClr val="8E733E"/>
                </a:solidFill>
              </a:rPr>
              <a:t> </a:t>
            </a:r>
            <a:r>
              <a:rPr lang="en-US" sz="450" i="1" dirty="0" err="1">
                <a:solidFill>
                  <a:srgbClr val="8E733E"/>
                </a:solidFill>
              </a:rPr>
              <a:t>faucibus</a:t>
            </a:r>
            <a:r>
              <a:rPr lang="en-US" sz="450" i="1" dirty="0">
                <a:solidFill>
                  <a:srgbClr val="8E733E"/>
                </a:solidFill>
              </a:rPr>
              <a:t> </a:t>
            </a:r>
            <a:r>
              <a:rPr lang="en-US" sz="450" i="1" dirty="0" err="1">
                <a:solidFill>
                  <a:srgbClr val="8E733E"/>
                </a:solidFill>
              </a:rPr>
              <a:t>blandit</a:t>
            </a:r>
            <a:r>
              <a:rPr lang="en-US" sz="450" i="1" dirty="0">
                <a:solidFill>
                  <a:srgbClr val="8E733E"/>
                </a:solidFill>
              </a:rPr>
              <a:t>. Aliquam vel lorem non </a:t>
            </a:r>
            <a:r>
              <a:rPr lang="en-US" sz="450" i="1" dirty="0" err="1">
                <a:solidFill>
                  <a:srgbClr val="8E733E"/>
                </a:solidFill>
              </a:rPr>
              <a:t>orci</a:t>
            </a:r>
            <a:r>
              <a:rPr lang="en-US" sz="450" i="1" dirty="0">
                <a:solidFill>
                  <a:srgbClr val="8E733E"/>
                </a:solidFill>
              </a:rPr>
              <a:t> lacinia </a:t>
            </a:r>
            <a:r>
              <a:rPr lang="en-US" sz="450" i="1" dirty="0" err="1">
                <a:solidFill>
                  <a:srgbClr val="8E733E"/>
                </a:solidFill>
              </a:rPr>
              <a:t>rhoncus</a:t>
            </a:r>
            <a:r>
              <a:rPr lang="en-US" sz="450" i="1" dirty="0">
                <a:solidFill>
                  <a:srgbClr val="8E733E"/>
                </a:solidFill>
              </a:rPr>
              <a:t> </a:t>
            </a:r>
            <a:r>
              <a:rPr lang="en-US" sz="450" i="1" dirty="0" err="1">
                <a:solidFill>
                  <a:srgbClr val="8E733E"/>
                </a:solidFill>
              </a:rPr>
              <a:t>eu</a:t>
            </a:r>
            <a:r>
              <a:rPr lang="en-US" sz="450" i="1" dirty="0">
                <a:solidFill>
                  <a:srgbClr val="8E733E"/>
                </a:solidFill>
              </a:rPr>
              <a:t> </a:t>
            </a:r>
            <a:r>
              <a:rPr lang="en-US" sz="450" i="1" dirty="0" err="1">
                <a:solidFill>
                  <a:srgbClr val="8E733E"/>
                </a:solidFill>
              </a:rPr>
              <a:t>ut</a:t>
            </a:r>
            <a:r>
              <a:rPr lang="en-US" sz="450" i="1" dirty="0">
                <a:solidFill>
                  <a:srgbClr val="8E733E"/>
                </a:solidFill>
              </a:rPr>
              <a:t> </a:t>
            </a:r>
            <a:r>
              <a:rPr lang="en-US" sz="450" i="1" dirty="0" err="1">
                <a:solidFill>
                  <a:srgbClr val="8E733E"/>
                </a:solidFill>
              </a:rPr>
              <a:t>sapien</a:t>
            </a:r>
            <a:r>
              <a:rPr lang="en-US" sz="450" i="1" dirty="0">
                <a:solidFill>
                  <a:srgbClr val="8E733E"/>
                </a:solidFill>
              </a:rPr>
              <a:t>. </a:t>
            </a:r>
            <a:r>
              <a:rPr lang="en-US" sz="450" i="1" dirty="0" err="1">
                <a:solidFill>
                  <a:srgbClr val="8E733E"/>
                </a:solidFill>
              </a:rPr>
              <a:t>Donec</a:t>
            </a:r>
            <a:r>
              <a:rPr lang="en-US" sz="450" i="1" dirty="0">
                <a:solidFill>
                  <a:srgbClr val="8E733E"/>
                </a:solidFill>
              </a:rPr>
              <a:t> </a:t>
            </a:r>
            <a:r>
              <a:rPr lang="en-US" sz="450" i="1" dirty="0" err="1">
                <a:solidFill>
                  <a:srgbClr val="8E733E"/>
                </a:solidFill>
              </a:rPr>
              <a:t>augue</a:t>
            </a:r>
            <a:r>
              <a:rPr lang="en-US" sz="450" i="1" dirty="0">
                <a:solidFill>
                  <a:srgbClr val="8E733E"/>
                </a:solidFill>
              </a:rPr>
              <a:t> </a:t>
            </a:r>
            <a:r>
              <a:rPr lang="en-US" sz="450" i="1" dirty="0" err="1">
                <a:solidFill>
                  <a:srgbClr val="8E733E"/>
                </a:solidFill>
              </a:rPr>
              <a:t>nibh</a:t>
            </a:r>
            <a:r>
              <a:rPr lang="en-US" sz="450" i="1" dirty="0">
                <a:solidFill>
                  <a:srgbClr val="8E733E"/>
                </a:solidFill>
              </a:rPr>
              <a:t>, </a:t>
            </a:r>
            <a:r>
              <a:rPr lang="en-US" sz="450" i="1" dirty="0" err="1">
                <a:solidFill>
                  <a:srgbClr val="8E733E"/>
                </a:solidFill>
              </a:rPr>
              <a:t>euismod</a:t>
            </a:r>
            <a:r>
              <a:rPr lang="en-US" sz="450" i="1" dirty="0">
                <a:solidFill>
                  <a:srgbClr val="8E733E"/>
                </a:solidFill>
              </a:rPr>
              <a:t> non </a:t>
            </a:r>
            <a:r>
              <a:rPr lang="en-US" sz="450" i="1" dirty="0" err="1">
                <a:solidFill>
                  <a:srgbClr val="8E733E"/>
                </a:solidFill>
              </a:rPr>
              <a:t>mauris</a:t>
            </a:r>
            <a:r>
              <a:rPr lang="en-US" sz="450" i="1" dirty="0">
                <a:solidFill>
                  <a:srgbClr val="8E733E"/>
                </a:solidFill>
              </a:rPr>
              <a:t> </a:t>
            </a:r>
            <a:r>
              <a:rPr lang="en-US" sz="450" i="1" dirty="0" err="1">
                <a:solidFill>
                  <a:srgbClr val="8E733E"/>
                </a:solidFill>
              </a:rPr>
              <a:t>quis</a:t>
            </a:r>
            <a:r>
              <a:rPr lang="en-US" sz="450" i="1" dirty="0">
                <a:solidFill>
                  <a:srgbClr val="8E733E"/>
                </a:solidFill>
              </a:rPr>
              <a:t>, </a:t>
            </a:r>
            <a:r>
              <a:rPr lang="en-US" sz="450" i="1" dirty="0" err="1">
                <a:solidFill>
                  <a:srgbClr val="8E733E"/>
                </a:solidFill>
              </a:rPr>
              <a:t>aliquet</a:t>
            </a:r>
            <a:r>
              <a:rPr lang="en-US" sz="450" i="1" dirty="0">
                <a:solidFill>
                  <a:srgbClr val="8E733E"/>
                </a:solidFill>
              </a:rPr>
              <a:t> </a:t>
            </a:r>
            <a:r>
              <a:rPr lang="en-US" sz="450" i="1" dirty="0" err="1">
                <a:solidFill>
                  <a:srgbClr val="8E733E"/>
                </a:solidFill>
              </a:rPr>
              <a:t>sodales</a:t>
            </a:r>
            <a:r>
              <a:rPr lang="en-US" sz="450" i="1" dirty="0">
                <a:solidFill>
                  <a:srgbClr val="8E733E"/>
                </a:solidFill>
              </a:rPr>
              <a:t> </a:t>
            </a:r>
            <a:r>
              <a:rPr lang="en-US" sz="450" i="1" dirty="0" err="1">
                <a:solidFill>
                  <a:srgbClr val="8E733E"/>
                </a:solidFill>
              </a:rPr>
              <a:t>tellus</a:t>
            </a:r>
            <a:r>
              <a:rPr lang="en-US" sz="450" i="1" dirty="0">
                <a:solidFill>
                  <a:srgbClr val="8E733E"/>
                </a:solidFill>
              </a:rPr>
              <a:t>.</a:t>
            </a:r>
          </a:p>
        </p:txBody>
      </p:sp>
      <p:sp>
        <p:nvSpPr>
          <p:cNvPr id="6" name="Rectangle 5">
            <a:extLst>
              <a:ext uri="{FF2B5EF4-FFF2-40B4-BE49-F238E27FC236}">
                <a16:creationId xmlns:a16="http://schemas.microsoft.com/office/drawing/2014/main" id="{6D4C83F2-9A87-4A29-ADFD-5C478656EF8C}"/>
              </a:ext>
            </a:extLst>
          </p:cNvPr>
          <p:cNvSpPr/>
          <p:nvPr/>
        </p:nvSpPr>
        <p:spPr>
          <a:xfrm>
            <a:off x="2544417" y="3245358"/>
            <a:ext cx="1431235" cy="35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Takeaway points</a:t>
            </a:r>
          </a:p>
        </p:txBody>
      </p:sp>
      <p:graphicFrame>
        <p:nvGraphicFramePr>
          <p:cNvPr id="7" name="Content Placeholder 2">
            <a:extLst>
              <a:ext uri="{FF2B5EF4-FFF2-40B4-BE49-F238E27FC236}">
                <a16:creationId xmlns:a16="http://schemas.microsoft.com/office/drawing/2014/main" id="{7DC982EA-E1BD-48E6-A26E-047AF3A1A462}"/>
              </a:ext>
            </a:extLst>
          </p:cNvPr>
          <p:cNvGraphicFramePr>
            <a:graphicFrameLocks noGrp="1"/>
          </p:cNvGraphicFramePr>
          <p:nvPr>
            <p:ph idx="1"/>
            <p:extLst>
              <p:ext uri="{D42A27DB-BD31-4B8C-83A1-F6EECF244321}">
                <p14:modId xmlns:p14="http://schemas.microsoft.com/office/powerpoint/2010/main" val="843523903"/>
              </p:ext>
            </p:extLst>
          </p:nvPr>
        </p:nvGraphicFramePr>
        <p:xfrm>
          <a:off x="838200" y="102790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75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0574" y="681486"/>
            <a:ext cx="4977976" cy="1455996"/>
          </a:xfrm>
        </p:spPr>
        <p:txBody>
          <a:bodyPr>
            <a:normAutofit/>
          </a:bodyPr>
          <a:lstStyle/>
          <a:p>
            <a:r>
              <a:rPr lang="en-US" sz="4000" dirty="0">
                <a:solidFill>
                  <a:srgbClr val="000000"/>
                </a:solidFill>
              </a:rPr>
              <a:t>Thank You</a:t>
            </a:r>
          </a:p>
        </p:txBody>
      </p:sp>
      <p:sp>
        <p:nvSpPr>
          <p:cNvPr id="7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1EFEAA8-1D77-4941-86D3-96990640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496" y="545510"/>
            <a:ext cx="2532690" cy="696490"/>
          </a:xfrm>
          <a:prstGeom prst="rect">
            <a:avLst/>
          </a:prstGeom>
        </p:spPr>
      </p:pic>
      <p:sp>
        <p:nvSpPr>
          <p:cNvPr id="7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0574" y="2206512"/>
            <a:ext cx="4977578" cy="3854460"/>
          </a:xfrm>
        </p:spPr>
        <p:txBody>
          <a:bodyPr anchor="ctr">
            <a:normAutofit fontScale="70000" lnSpcReduction="20000"/>
          </a:bodyPr>
          <a:lstStyle/>
          <a:p>
            <a:pPr marL="0" indent="0">
              <a:buNone/>
            </a:pPr>
            <a:r>
              <a:rPr lang="en-US" sz="2000" dirty="0">
                <a:solidFill>
                  <a:srgbClr val="000000"/>
                </a:solidFill>
              </a:rPr>
              <a:t>I would like to acknowledge the ancestral and contemporary indigenous groups of the Southeastern U.S., and all other historic and modern descendant populations of the Fort Stewart &amp; Hunter Army Airfield area for their role in my work, and recognize the significance of their lives in creation of the archaeological record.</a:t>
            </a:r>
          </a:p>
          <a:p>
            <a:pPr marL="0" indent="0">
              <a:buNone/>
            </a:pPr>
            <a:r>
              <a:rPr lang="en-US" sz="2000" dirty="0">
                <a:solidFill>
                  <a:srgbClr val="000000"/>
                </a:solidFill>
              </a:rPr>
              <a:t>Thanks also goes to Brian Greer of FSCRM, for his valuable input.</a:t>
            </a:r>
          </a:p>
          <a:p>
            <a:pPr marL="0" indent="0">
              <a:buNone/>
            </a:pPr>
            <a:endParaRPr lang="en-US" sz="2000" dirty="0">
              <a:solidFill>
                <a:srgbClr val="000000"/>
              </a:solidFill>
            </a:endParaRPr>
          </a:p>
          <a:p>
            <a:pPr marL="0" indent="0">
              <a:lnSpc>
                <a:spcPct val="120000"/>
              </a:lnSpc>
              <a:spcBef>
                <a:spcPts val="0"/>
              </a:spcBef>
              <a:buNone/>
            </a:pPr>
            <a:r>
              <a:rPr lang="en-US" sz="1900" b="1" dirty="0"/>
              <a:t>Dr. Kelsey Noack Myers, RPA</a:t>
            </a:r>
            <a:endParaRPr lang="en-US" sz="1900" dirty="0"/>
          </a:p>
          <a:p>
            <a:pPr marL="0" indent="0">
              <a:lnSpc>
                <a:spcPct val="120000"/>
              </a:lnSpc>
              <a:spcBef>
                <a:spcPts val="0"/>
              </a:spcBef>
              <a:buNone/>
            </a:pPr>
            <a:r>
              <a:rPr lang="en-US" sz="1900" i="1" dirty="0"/>
              <a:t>Laboratory Director &amp; Principal Investigator</a:t>
            </a:r>
            <a:endParaRPr lang="en-US" sz="1900" dirty="0"/>
          </a:p>
          <a:p>
            <a:pPr marL="0" indent="0">
              <a:lnSpc>
                <a:spcPct val="120000"/>
              </a:lnSpc>
              <a:spcBef>
                <a:spcPts val="0"/>
              </a:spcBef>
              <a:buNone/>
            </a:pPr>
            <a:r>
              <a:rPr lang="en-US" sz="1900" dirty="0"/>
              <a:t>Registered Professional Archaeologist, certification number: 989799</a:t>
            </a:r>
          </a:p>
          <a:p>
            <a:pPr marL="0" indent="0">
              <a:lnSpc>
                <a:spcPct val="120000"/>
              </a:lnSpc>
              <a:spcBef>
                <a:spcPts val="0"/>
              </a:spcBef>
              <a:buNone/>
            </a:pPr>
            <a:endParaRPr lang="en-US" sz="1900" b="1" dirty="0"/>
          </a:p>
          <a:p>
            <a:pPr marL="0" indent="0">
              <a:lnSpc>
                <a:spcPct val="120000"/>
              </a:lnSpc>
              <a:spcBef>
                <a:spcPts val="0"/>
              </a:spcBef>
              <a:buNone/>
            </a:pPr>
            <a:r>
              <a:rPr lang="en-US" sz="1900" b="1" dirty="0"/>
              <a:t>LG2 Environmental Solutions, Inc.</a:t>
            </a:r>
            <a:endParaRPr lang="en-US" sz="1900" dirty="0"/>
          </a:p>
          <a:p>
            <a:pPr marL="0" indent="0">
              <a:lnSpc>
                <a:spcPct val="120000"/>
              </a:lnSpc>
              <a:spcBef>
                <a:spcPts val="0"/>
              </a:spcBef>
              <a:buNone/>
            </a:pPr>
            <a:r>
              <a:rPr lang="en-US" sz="1900" dirty="0"/>
              <a:t>10475 Fortune Parkway, Suite 201 </a:t>
            </a:r>
          </a:p>
          <a:p>
            <a:pPr marL="0" indent="0">
              <a:lnSpc>
                <a:spcPct val="120000"/>
              </a:lnSpc>
              <a:spcBef>
                <a:spcPts val="0"/>
              </a:spcBef>
              <a:buNone/>
            </a:pPr>
            <a:r>
              <a:rPr lang="en-US" sz="1900" dirty="0"/>
              <a:t>Jacksonville, Florida 32256</a:t>
            </a:r>
          </a:p>
          <a:p>
            <a:pPr marL="0" indent="0">
              <a:lnSpc>
                <a:spcPct val="120000"/>
              </a:lnSpc>
              <a:spcBef>
                <a:spcPts val="0"/>
              </a:spcBef>
              <a:buNone/>
            </a:pPr>
            <a:r>
              <a:rPr lang="en-US" sz="1900" u="sng" dirty="0">
                <a:hlinkClick r:id="rId4"/>
              </a:rPr>
              <a:t>kmyers@lg2es.com</a:t>
            </a:r>
            <a:endParaRPr lang="en-US" sz="1900" dirty="0"/>
          </a:p>
          <a:p>
            <a:pPr marL="0" indent="0">
              <a:lnSpc>
                <a:spcPct val="120000"/>
              </a:lnSpc>
              <a:spcBef>
                <a:spcPts val="0"/>
              </a:spcBef>
              <a:buNone/>
            </a:pPr>
            <a:r>
              <a:rPr lang="en-US" sz="1900" dirty="0"/>
              <a:t>Office:  (904) 363-1686 ext. 106</a:t>
            </a:r>
          </a:p>
          <a:p>
            <a:pPr marL="0" indent="0">
              <a:buNone/>
            </a:pPr>
            <a:endParaRPr lang="en-US" sz="2000" dirty="0">
              <a:solidFill>
                <a:srgbClr val="000000"/>
              </a:solidFill>
            </a:endParaRPr>
          </a:p>
          <a:p>
            <a:pPr marL="0" indent="0">
              <a:buNone/>
            </a:pPr>
            <a:endParaRPr lang="en-US" sz="2000" dirty="0">
              <a:solidFill>
                <a:srgbClr val="000000"/>
              </a:solidFill>
            </a:endParaRPr>
          </a:p>
        </p:txBody>
      </p:sp>
      <p:pic>
        <p:nvPicPr>
          <p:cNvPr id="6" name="Picture 4" descr="Image result for fort stewart logo">
            <a:extLst>
              <a:ext uri="{FF2B5EF4-FFF2-40B4-BE49-F238E27FC236}">
                <a16:creationId xmlns:a16="http://schemas.microsoft.com/office/drawing/2014/main" id="{2C88EECE-65C1-4D45-968B-88C6FD58A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66904"/>
            <a:ext cx="4535647" cy="190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3FE0AC-1F16-496C-90E4-18926C7DCC57}"/>
              </a:ext>
            </a:extLst>
          </p:cNvPr>
          <p:cNvPicPr>
            <a:picLocks noGrp="1" noChangeAspect="1"/>
          </p:cNvPicPr>
          <p:nvPr>
            <p:ph type="pic" idx="1"/>
          </p:nvPr>
        </p:nvPicPr>
        <p:blipFill rotWithShape="1">
          <a:blip r:embed="rId2"/>
          <a:srcRect t="11139" b="5528"/>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77CC6B-F6DB-49B3-8031-77CDE7EB0D0A}"/>
              </a:ext>
            </a:extLst>
          </p:cNvPr>
          <p:cNvSpPr txBox="1"/>
          <p:nvPr/>
        </p:nvSpPr>
        <p:spPr>
          <a:xfrm>
            <a:off x="2166425" y="3207434"/>
            <a:ext cx="1209821" cy="369332"/>
          </a:xfrm>
          <a:prstGeom prst="rect">
            <a:avLst/>
          </a:prstGeom>
          <a:solidFill>
            <a:srgbClr val="CBC7C6"/>
          </a:solidFill>
        </p:spPr>
        <p:txBody>
          <a:bodyPr wrap="square" rtlCol="0">
            <a:spAutoFit/>
          </a:bodyPr>
          <a:lstStyle/>
          <a:p>
            <a:endParaRPr lang="en-US" dirty="0"/>
          </a:p>
        </p:txBody>
      </p:sp>
      <p:sp>
        <p:nvSpPr>
          <p:cNvPr id="4" name="Text Placeholder 3">
            <a:extLst>
              <a:ext uri="{FF2B5EF4-FFF2-40B4-BE49-F238E27FC236}">
                <a16:creationId xmlns:a16="http://schemas.microsoft.com/office/drawing/2014/main" id="{C01AFD05-08AD-4590-A655-E2D703135BF8}"/>
              </a:ext>
            </a:extLst>
          </p:cNvPr>
          <p:cNvSpPr>
            <a:spLocks noGrp="1"/>
          </p:cNvSpPr>
          <p:nvPr>
            <p:ph type="body" sz="half" idx="2"/>
          </p:nvPr>
        </p:nvSpPr>
        <p:spPr>
          <a:xfrm>
            <a:off x="444688" y="2887873"/>
            <a:ext cx="5127796" cy="2971952"/>
          </a:xfrm>
        </p:spPr>
        <p:txBody>
          <a:bodyPr vert="horz" lIns="91440" tIns="45720" rIns="91440" bIns="45720" rtlCol="0" anchor="ctr">
            <a:noAutofit/>
          </a:bodyPr>
          <a:lstStyle/>
          <a:p>
            <a:pPr algn="ctr"/>
            <a:r>
              <a:rPr lang="en-US" sz="2000" dirty="0">
                <a:effectLst>
                  <a:outerShdw blurRad="38100" dist="38100" dir="2700000" algn="tl">
                    <a:srgbClr val="000000">
                      <a:alpha val="43137"/>
                    </a:srgbClr>
                  </a:outerShdw>
                </a:effectLst>
                <a:latin typeface="Aharoni" panose="020B0604020202020204" pitchFamily="2" charset="-79"/>
                <a:cs typeface="Aharoni" panose="020B0604020202020204" pitchFamily="2" charset="-79"/>
              </a:rPr>
              <a:t>I would like to take a moment to respectfully acknowledge that this meeting is being held on the ancestral homelands of 34 pueblos and tribes, as well as other traditional and indigenous communities currently lacking federal recognition. I would like to recognize these communities and their continued and sincere relationship with the landscape.</a:t>
            </a:r>
            <a:endParaRPr lang="en-US" sz="1800" dirty="0">
              <a:latin typeface="Aharoni" panose="020B0604020202020204" pitchFamily="2" charset="-79"/>
              <a:cs typeface="Aharoni" panose="020B0604020202020204" pitchFamily="2" charset="-79"/>
            </a:endParaRPr>
          </a:p>
          <a:p>
            <a:pPr algn="ctr"/>
            <a:endParaRPr lang="en-US" sz="1400" i="1" dirty="0">
              <a:solidFill>
                <a:schemeClr val="tx1">
                  <a:lumMod val="50000"/>
                  <a:lumOff val="50000"/>
                </a:schemeClr>
              </a:solidFill>
              <a:latin typeface="Aharoni" panose="020B0604020202020204" pitchFamily="2" charset="-79"/>
              <a:cs typeface="Aharoni" panose="020B0604020202020204" pitchFamily="2" charset="-79"/>
            </a:endParaRPr>
          </a:p>
          <a:p>
            <a:pPr algn="ctr"/>
            <a:r>
              <a:rPr lang="en-US" sz="1400" i="1" dirty="0">
                <a:solidFill>
                  <a:schemeClr val="tx1">
                    <a:lumMod val="50000"/>
                    <a:lumOff val="50000"/>
                  </a:schemeClr>
                </a:solidFill>
                <a:latin typeface="Aharoni" panose="020B0604020202020204" pitchFamily="2" charset="-79"/>
                <a:cs typeface="Aharoni" panose="020B0604020202020204" pitchFamily="2" charset="-79"/>
              </a:rPr>
              <a:t>Photo credit: Pueblo of Acoma’s Sky City Cultural Center and </a:t>
            </a:r>
            <a:r>
              <a:rPr lang="en-US" sz="1400" i="1" dirty="0" err="1">
                <a:solidFill>
                  <a:schemeClr val="tx1">
                    <a:lumMod val="50000"/>
                    <a:lumOff val="50000"/>
                  </a:schemeClr>
                </a:solidFill>
                <a:latin typeface="Aharoni" panose="020B0604020202020204" pitchFamily="2" charset="-79"/>
                <a:cs typeface="Aharoni" panose="020B0604020202020204" pitchFamily="2" charset="-79"/>
              </a:rPr>
              <a:t>Haak'u</a:t>
            </a:r>
            <a:r>
              <a:rPr lang="en-US" sz="1400" i="1" dirty="0">
                <a:solidFill>
                  <a:schemeClr val="tx1">
                    <a:lumMod val="50000"/>
                    <a:lumOff val="50000"/>
                  </a:schemeClr>
                </a:solidFill>
                <a:latin typeface="Aharoni" panose="020B0604020202020204" pitchFamily="2" charset="-79"/>
                <a:cs typeface="Aharoni" panose="020B0604020202020204" pitchFamily="2" charset="-79"/>
              </a:rPr>
              <a:t> Museum </a:t>
            </a:r>
          </a:p>
        </p:txBody>
      </p:sp>
    </p:spTree>
    <p:extLst>
      <p:ext uri="{BB962C8B-B14F-4D97-AF65-F5344CB8AC3E}">
        <p14:creationId xmlns:p14="http://schemas.microsoft.com/office/powerpoint/2010/main" val="299411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3FE0AC-1F16-496C-90E4-18926C7DCC57}"/>
              </a:ext>
            </a:extLst>
          </p:cNvPr>
          <p:cNvPicPr>
            <a:picLocks noGrp="1" noChangeAspect="1"/>
          </p:cNvPicPr>
          <p:nvPr>
            <p:ph type="pic" idx="1"/>
          </p:nvPr>
        </p:nvPicPr>
        <p:blipFill rotWithShape="1">
          <a:blip r:embed="rId2"/>
          <a:srcRect t="11139" b="5528"/>
          <a:stretch/>
        </p:blipFill>
        <p:spPr>
          <a:xfrm>
            <a:off x="0" y="10"/>
            <a:ext cx="12192000" cy="6857990"/>
          </a:xfrm>
          <a:prstGeom prst="rect">
            <a:avLst/>
          </a:prstGeom>
        </p:spPr>
      </p:pic>
      <p:sp>
        <p:nvSpPr>
          <p:cNvPr id="9" name="Oval 8"/>
          <p:cNvSpPr/>
          <p:nvPr/>
        </p:nvSpPr>
        <p:spPr>
          <a:xfrm>
            <a:off x="-357811" y="996754"/>
            <a:ext cx="6402146" cy="6289414"/>
          </a:xfrm>
          <a:prstGeom prst="ellipse">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26E0AA16-1E19-450B-963A-8A6B1BD6607B}"/>
              </a:ext>
            </a:extLst>
          </p:cNvPr>
          <p:cNvSpPr/>
          <p:nvPr/>
        </p:nvSpPr>
        <p:spPr>
          <a:xfrm>
            <a:off x="-1178774" y="1740804"/>
            <a:ext cx="8044071" cy="4801314"/>
          </a:xfrm>
          <a:prstGeom prst="rect">
            <a:avLst/>
          </a:prstGeom>
        </p:spPr>
        <p:txBody>
          <a:bodyPr wrap="square">
            <a:spAutoFit/>
          </a:bodyPr>
          <a:lstStyle/>
          <a:p>
            <a:pPr algn="ctr"/>
            <a:r>
              <a:rPr lang="en-US" b="1" dirty="0">
                <a:effectLst>
                  <a:outerShdw blurRad="38100" dist="38100" dir="2700000" algn="tl">
                    <a:srgbClr val="000000">
                      <a:alpha val="43137"/>
                    </a:srgbClr>
                  </a:outerShdw>
                </a:effectLst>
              </a:rPr>
              <a:t>Federally-recognized tribes </a:t>
            </a:r>
          </a:p>
          <a:p>
            <a:pPr algn="ctr"/>
            <a:r>
              <a:rPr lang="en-US" b="1" dirty="0">
                <a:effectLst>
                  <a:outerShdw blurRad="38100" dist="38100" dir="2700000" algn="tl">
                    <a:srgbClr val="000000">
                      <a:alpha val="43137"/>
                    </a:srgbClr>
                  </a:outerShdw>
                </a:effectLst>
              </a:rPr>
              <a:t>with THPOs based in New Mexico</a:t>
            </a:r>
            <a:r>
              <a:rPr lang="en-US" dirty="0">
                <a:effectLst>
                  <a:outerShdw blurRad="38100" dist="38100" dir="2700000" algn="tl">
                    <a:srgbClr val="000000">
                      <a:alpha val="43137"/>
                    </a:srgbClr>
                  </a:outerShdw>
                </a:effectLst>
              </a:rPr>
              <a:t>:</a:t>
            </a:r>
          </a:p>
          <a:p>
            <a:pPr algn="ctr"/>
            <a:r>
              <a:rPr lang="en-US" dirty="0">
                <a:effectLst>
                  <a:outerShdw blurRad="38100" dist="38100" dir="2700000" algn="tl">
                    <a:srgbClr val="000000">
                      <a:alpha val="43137"/>
                    </a:srgbClr>
                  </a:outerShdw>
                </a:effectLst>
              </a:rPr>
              <a:t>Jicarilla Apache Nation</a:t>
            </a:r>
          </a:p>
          <a:p>
            <a:pPr algn="ctr"/>
            <a:r>
              <a:rPr lang="en-US" dirty="0">
                <a:effectLst>
                  <a:outerShdw blurRad="38100" dist="38100" dir="2700000" algn="tl">
                    <a:srgbClr val="000000">
                      <a:alpha val="43137"/>
                    </a:srgbClr>
                  </a:outerShdw>
                </a:effectLst>
              </a:rPr>
              <a:t>Mescalero Apache Tribe</a:t>
            </a:r>
          </a:p>
          <a:p>
            <a:pPr algn="ctr"/>
            <a:r>
              <a:rPr lang="en-US" dirty="0">
                <a:effectLst>
                  <a:outerShdw blurRad="38100" dist="38100" dir="2700000" algn="tl">
                    <a:srgbClr val="000000">
                      <a:alpha val="43137"/>
                    </a:srgbClr>
                  </a:outerShdw>
                </a:effectLst>
              </a:rPr>
              <a:t>The Navajo Nation*</a:t>
            </a:r>
          </a:p>
          <a:p>
            <a:pPr algn="ctr"/>
            <a:r>
              <a:rPr lang="en-US" dirty="0">
                <a:effectLst>
                  <a:outerShdw blurRad="38100" dist="38100" dir="2700000" algn="tl">
                    <a:srgbClr val="000000">
                      <a:alpha val="43137"/>
                    </a:srgbClr>
                  </a:outerShdw>
                </a:effectLst>
              </a:rPr>
              <a:t>Pueblo of Acoma</a:t>
            </a:r>
          </a:p>
          <a:p>
            <a:pPr algn="ctr"/>
            <a:r>
              <a:rPr lang="en-US" dirty="0">
                <a:effectLst>
                  <a:outerShdw blurRad="38100" dist="38100" dir="2700000" algn="tl">
                    <a:srgbClr val="000000">
                      <a:alpha val="43137"/>
                    </a:srgbClr>
                  </a:outerShdw>
                </a:effectLst>
              </a:rPr>
              <a:t>The Pueblo of Isleta</a:t>
            </a:r>
          </a:p>
          <a:p>
            <a:pPr algn="ctr"/>
            <a:r>
              <a:rPr lang="en-US" dirty="0">
                <a:effectLst>
                  <a:outerShdw blurRad="38100" dist="38100" dir="2700000" algn="tl">
                    <a:srgbClr val="000000">
                      <a:alpha val="43137"/>
                    </a:srgbClr>
                  </a:outerShdw>
                </a:effectLst>
              </a:rPr>
              <a:t>Pueblo of Jemez</a:t>
            </a:r>
          </a:p>
          <a:p>
            <a:pPr algn="ctr"/>
            <a:r>
              <a:rPr lang="en-US" dirty="0">
                <a:effectLst>
                  <a:outerShdw blurRad="38100" dist="38100" dir="2700000" algn="tl">
                    <a:srgbClr val="000000">
                      <a:alpha val="43137"/>
                    </a:srgbClr>
                  </a:outerShdw>
                </a:effectLst>
              </a:rPr>
              <a:t>Pueblo of Laguna</a:t>
            </a:r>
          </a:p>
          <a:p>
            <a:pPr algn="ctr"/>
            <a:r>
              <a:rPr lang="en-US" dirty="0">
                <a:effectLst>
                  <a:outerShdw blurRad="38100" dist="38100" dir="2700000" algn="tl">
                    <a:srgbClr val="000000">
                      <a:alpha val="43137"/>
                    </a:srgbClr>
                  </a:outerShdw>
                </a:effectLst>
              </a:rPr>
              <a:t>Pueblo of Pojoaque</a:t>
            </a:r>
          </a:p>
          <a:p>
            <a:pPr algn="ctr"/>
            <a:r>
              <a:rPr lang="en-US" dirty="0">
                <a:effectLst>
                  <a:outerShdw blurRad="38100" dist="38100" dir="2700000" algn="tl">
                    <a:srgbClr val="000000">
                      <a:alpha val="43137"/>
                    </a:srgbClr>
                  </a:outerShdw>
                </a:effectLst>
              </a:rPr>
              <a:t>Pueblo of San Felipe</a:t>
            </a:r>
          </a:p>
          <a:p>
            <a:pPr algn="ctr"/>
            <a:r>
              <a:rPr lang="en-US" dirty="0">
                <a:effectLst>
                  <a:outerShdw blurRad="38100" dist="38100" dir="2700000" algn="tl">
                    <a:srgbClr val="000000">
                      <a:alpha val="43137"/>
                    </a:srgbClr>
                  </a:outerShdw>
                </a:effectLst>
              </a:rPr>
              <a:t>Pueblo of San Ildefonso</a:t>
            </a:r>
          </a:p>
          <a:p>
            <a:pPr algn="ctr"/>
            <a:r>
              <a:rPr lang="en-US" dirty="0">
                <a:effectLst>
                  <a:outerShdw blurRad="38100" dist="38100" dir="2700000" algn="tl">
                    <a:srgbClr val="000000">
                      <a:alpha val="43137"/>
                    </a:srgbClr>
                  </a:outerShdw>
                </a:effectLst>
              </a:rPr>
              <a:t>Pueblo of Santa Ana</a:t>
            </a:r>
          </a:p>
          <a:p>
            <a:pPr algn="ctr"/>
            <a:r>
              <a:rPr lang="en-US" dirty="0">
                <a:effectLst>
                  <a:outerShdw blurRad="38100" dist="38100" dir="2700000" algn="tl">
                    <a:srgbClr val="000000">
                      <a:alpha val="43137"/>
                    </a:srgbClr>
                  </a:outerShdw>
                </a:effectLst>
              </a:rPr>
              <a:t>Pueblo of Santa Clara</a:t>
            </a:r>
          </a:p>
          <a:p>
            <a:pPr algn="ctr"/>
            <a:r>
              <a:rPr lang="en-US" dirty="0">
                <a:effectLst>
                  <a:outerShdw blurRad="38100" dist="38100" dir="2700000" algn="tl">
                    <a:srgbClr val="000000">
                      <a:alpha val="43137"/>
                    </a:srgbClr>
                  </a:outerShdw>
                </a:effectLst>
              </a:rPr>
              <a:t>Pueblo of Tesuque</a:t>
            </a:r>
          </a:p>
          <a:p>
            <a:pPr algn="ctr"/>
            <a:r>
              <a:rPr lang="en-US" dirty="0">
                <a:effectLst>
                  <a:outerShdw blurRad="38100" dist="38100" dir="2700000" algn="tl">
                    <a:srgbClr val="000000">
                      <a:alpha val="43137"/>
                    </a:srgbClr>
                  </a:outerShdw>
                </a:effectLst>
              </a:rPr>
              <a:t>Pueblo of Zia</a:t>
            </a:r>
          </a:p>
          <a:p>
            <a:pPr algn="ctr"/>
            <a:r>
              <a:rPr lang="en-US" dirty="0">
                <a:effectLst>
                  <a:outerShdw blurRad="38100" dist="38100" dir="2700000" algn="tl">
                    <a:srgbClr val="000000">
                      <a:alpha val="43137"/>
                    </a:srgbClr>
                  </a:outerShdw>
                </a:effectLst>
              </a:rPr>
              <a:t>Zuni Pueblo</a:t>
            </a:r>
          </a:p>
        </p:txBody>
      </p:sp>
    </p:spTree>
    <p:extLst>
      <p:ext uri="{BB962C8B-B14F-4D97-AF65-F5344CB8AC3E}">
        <p14:creationId xmlns:p14="http://schemas.microsoft.com/office/powerpoint/2010/main" val="372341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3FD789-E82A-47EF-8815-642EFF737904}"/>
              </a:ext>
            </a:extLst>
          </p:cNvPr>
          <p:cNvSpPr>
            <a:spLocks noGrp="1"/>
          </p:cNvSpPr>
          <p:nvPr>
            <p:ph type="body" sz="half" idx="2"/>
          </p:nvPr>
        </p:nvSpPr>
        <p:spPr>
          <a:xfrm>
            <a:off x="648931" y="520506"/>
            <a:ext cx="3651466" cy="5703314"/>
          </a:xfrm>
        </p:spPr>
        <p:txBody>
          <a:bodyPr vert="horz" lIns="91440" tIns="45720" rIns="91440" bIns="45720" rtlCol="0">
            <a:normAutofit lnSpcReduction="10000"/>
          </a:bodyPr>
          <a:lstStyle/>
          <a:p>
            <a:pPr algn="ctr">
              <a:lnSpc>
                <a:spcPct val="100000"/>
              </a:lnSpc>
            </a:pPr>
            <a:r>
              <a:rPr lang="en-US" sz="2000" dirty="0">
                <a:latin typeface="Aharoni" panose="020B0604020202020204" pitchFamily="2" charset="-79"/>
                <a:cs typeface="Aharoni" panose="020B0604020202020204" pitchFamily="2" charset="-79"/>
              </a:rPr>
              <a:t>For more information about Tribal Historic Preservation Offices based* in New Mexico please go to:</a:t>
            </a:r>
          </a:p>
          <a:p>
            <a:pPr algn="ctr">
              <a:lnSpc>
                <a:spcPct val="100000"/>
              </a:lnSpc>
            </a:pPr>
            <a:r>
              <a:rPr lang="en-US" sz="2000" dirty="0">
                <a:latin typeface="Aharoni" panose="020B0604020202020204" pitchFamily="2" charset="-79"/>
                <a:cs typeface="Aharoni" panose="020B0604020202020204" pitchFamily="2" charset="-79"/>
              </a:rPr>
              <a:t> </a:t>
            </a:r>
            <a:r>
              <a:rPr lang="en-US" sz="1800" dirty="0">
                <a:hlinkClick r:id="rId2"/>
              </a:rPr>
              <a:t>http://www.nathpo.org/thpos/find-a-thpo/#nm</a:t>
            </a:r>
            <a:endParaRPr lang="en-US" sz="1800" dirty="0"/>
          </a:p>
          <a:p>
            <a:endParaRPr lang="en-US" sz="1800" dirty="0"/>
          </a:p>
          <a:p>
            <a:pPr algn="ctr">
              <a:lnSpc>
                <a:spcPct val="110000"/>
              </a:lnSpc>
            </a:pPr>
            <a:r>
              <a:rPr lang="en-US" sz="1800" dirty="0"/>
              <a:t>This page lists the most up-to-date, full contact information for all    Tribal Historic Preservation Offices across the country.</a:t>
            </a:r>
          </a:p>
          <a:p>
            <a:pPr algn="ctr"/>
            <a:r>
              <a:rPr lang="en-US" sz="1800" i="1" dirty="0">
                <a:effectLst>
                  <a:outerShdw blurRad="38100" dist="38100" dir="2700000" algn="tl">
                    <a:srgbClr val="000000">
                      <a:alpha val="43137"/>
                    </a:srgbClr>
                  </a:outerShdw>
                </a:effectLst>
              </a:rPr>
              <a:t>-Please share with your colleagues-</a:t>
            </a:r>
          </a:p>
          <a:p>
            <a:pPr algn="ctr"/>
            <a:endParaRPr lang="en-US" sz="1800" i="1" dirty="0">
              <a:effectLst>
                <a:outerShdw blurRad="38100" dist="38100" dir="2700000" algn="tl">
                  <a:srgbClr val="000000">
                    <a:alpha val="43137"/>
                  </a:srgbClr>
                </a:outerShdw>
              </a:effectLst>
            </a:endParaRPr>
          </a:p>
          <a:p>
            <a:pPr algn="ctr"/>
            <a:r>
              <a:rPr lang="en-US" sz="1200" dirty="0"/>
              <a:t>*Note: the location of an office does not mean that the associated tribe must only be consulted for cultural resource issues in that state. Reservation lands represent a very small portion of each tribes’ ancestral homelands, which do not equivalate to modern U.S. states. THPOs in many regions are often located in areas far removed from their homelands.</a:t>
            </a:r>
          </a:p>
          <a:p>
            <a:pPr algn="ctr"/>
            <a:endParaRPr lang="en-US" sz="1800" i="1" dirty="0">
              <a:effectLst>
                <a:outerShdw blurRad="38100" dist="38100" dir="2700000" algn="tl">
                  <a:srgbClr val="000000">
                    <a:alpha val="43137"/>
                  </a:srgbClr>
                </a:outerShdw>
              </a:effectLst>
            </a:endParaRPr>
          </a:p>
        </p:txBody>
      </p:sp>
      <p:pic>
        <p:nvPicPr>
          <p:cNvPr id="6" name="Picture Placeholder 5">
            <a:extLst>
              <a:ext uri="{FF2B5EF4-FFF2-40B4-BE49-F238E27FC236}">
                <a16:creationId xmlns:a16="http://schemas.microsoft.com/office/drawing/2014/main" id="{811409A2-41E6-420F-A608-8A9B01A5AFE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287" r="8288" b="2"/>
          <a:stretch/>
        </p:blipFill>
        <p:spPr>
          <a:xfrm>
            <a:off x="4639056" y="10"/>
            <a:ext cx="7552944" cy="6857990"/>
          </a:xfrm>
          <a:prstGeom prst="rect">
            <a:avLst/>
          </a:prstGeom>
          <a:effectLst/>
        </p:spPr>
      </p:pic>
    </p:spTree>
    <p:extLst>
      <p:ext uri="{BB962C8B-B14F-4D97-AF65-F5344CB8AC3E}">
        <p14:creationId xmlns:p14="http://schemas.microsoft.com/office/powerpoint/2010/main" val="235093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4DB1-E08C-459E-8527-01A5C22ADE39}"/>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41834D29-DA64-4D48-9B37-15E55F319186}"/>
              </a:ext>
            </a:extLst>
          </p:cNvPr>
          <p:cNvSpPr>
            <a:spLocks noGrp="1"/>
          </p:cNvSpPr>
          <p:nvPr>
            <p:ph idx="1"/>
          </p:nvPr>
        </p:nvSpPr>
        <p:spPr/>
        <p:txBody>
          <a:bodyPr>
            <a:normAutofit fontScale="70000" lnSpcReduction="20000"/>
          </a:bodyPr>
          <a:lstStyle/>
          <a:p>
            <a:pPr marL="0" indent="0">
              <a:lnSpc>
                <a:spcPct val="134000"/>
              </a:lnSpc>
              <a:buNone/>
            </a:pPr>
            <a:r>
              <a:rPr lang="en-US" i="1" dirty="0"/>
              <a:t>In Cultural Resources Management, many archaeological survey projects are undertaken through contract services provided to regional federal clients with large-scale resource evaluation needs. In the case of military properties, each installation maintains SOPs and curatorial operations to serve the needs of their unique CRM department. While modern military and government security may exist at the forefront of on-the-ground practice at these locations, the historical research and archaeological data related to historic and precolonial communities and individuals that once resided on these properties should be handled with equal sensitivity. This paper examines practical digital strategies implemented at military installation sites in the southeastern United States to protect the legacy of those who lived in the past as well as those who are working to protect sites for the future, through the processes of resource evaluation, management, and interpretation for the public.</a:t>
            </a:r>
          </a:p>
        </p:txBody>
      </p:sp>
    </p:spTree>
    <p:extLst>
      <p:ext uri="{BB962C8B-B14F-4D97-AF65-F5344CB8AC3E}">
        <p14:creationId xmlns:p14="http://schemas.microsoft.com/office/powerpoint/2010/main" val="266145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8965-A87E-41E8-94C4-D21A8F8F5C42}"/>
              </a:ext>
            </a:extLst>
          </p:cNvPr>
          <p:cNvSpPr>
            <a:spLocks noGrp="1"/>
          </p:cNvSpPr>
          <p:nvPr>
            <p:ph type="title"/>
          </p:nvPr>
        </p:nvSpPr>
        <p:spPr>
          <a:xfrm>
            <a:off x="838200" y="812800"/>
            <a:ext cx="10515600" cy="1726027"/>
          </a:xfrm>
        </p:spPr>
        <p:txBody>
          <a:bodyPr>
            <a:noAutofit/>
          </a:bodyPr>
          <a:lstStyle/>
          <a:p>
            <a:pPr algn="ctr"/>
            <a:r>
              <a:rPr lang="en-US" sz="2000" dirty="0"/>
              <a:t>Much of the archaeological research in which I currently participate as a government contractor occurs as performance of compliance-based Phase I and II evaluations for various Department of Defense (DOD) Installations. </a:t>
            </a:r>
            <a:br>
              <a:rPr lang="en-US" sz="2000" dirty="0"/>
            </a:br>
            <a:br>
              <a:rPr lang="en-US" sz="2000" dirty="0"/>
            </a:br>
            <a:r>
              <a:rPr lang="en-US" sz="2000" dirty="0"/>
              <a:t>Primarily these are Army installations, with contracts facilitated by the Army Corps of Engineers for the U.S. Army Installation Management Command (IMCOM).</a:t>
            </a:r>
          </a:p>
        </p:txBody>
      </p:sp>
      <p:pic>
        <p:nvPicPr>
          <p:cNvPr id="5" name="Content Placeholder 4">
            <a:extLst>
              <a:ext uri="{FF2B5EF4-FFF2-40B4-BE49-F238E27FC236}">
                <a16:creationId xmlns:a16="http://schemas.microsoft.com/office/drawing/2014/main" id="{24585904-4F49-4103-B0EA-71DC99F2D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232" y="2913056"/>
            <a:ext cx="9479844" cy="1971396"/>
          </a:xfrm>
        </p:spPr>
      </p:pic>
      <p:cxnSp>
        <p:nvCxnSpPr>
          <p:cNvPr id="7" name="Connector: Curved 6">
            <a:extLst>
              <a:ext uri="{FF2B5EF4-FFF2-40B4-BE49-F238E27FC236}">
                <a16:creationId xmlns:a16="http://schemas.microsoft.com/office/drawing/2014/main" id="{AD9703B6-B200-498B-BB8F-A44751E31A7B}"/>
              </a:ext>
            </a:extLst>
          </p:cNvPr>
          <p:cNvCxnSpPr/>
          <p:nvPr/>
        </p:nvCxnSpPr>
        <p:spPr>
          <a:xfrm>
            <a:off x="2192502" y="5038683"/>
            <a:ext cx="838312" cy="479926"/>
          </a:xfrm>
          <a:prstGeom prst="curvedConnector3">
            <a:avLst>
              <a:gd name="adj1" fmla="val -3614"/>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a:stretch>
            <a:fillRect/>
          </a:stretch>
        </p:blipFill>
        <p:spPr>
          <a:xfrm>
            <a:off x="6502727" y="5245147"/>
            <a:ext cx="1816315" cy="1355250"/>
          </a:xfrm>
          <a:prstGeom prst="rect">
            <a:avLst/>
          </a:prstGeom>
        </p:spPr>
      </p:pic>
      <p:cxnSp>
        <p:nvCxnSpPr>
          <p:cNvPr id="8" name="Connector: Curved 6">
            <a:extLst>
              <a:ext uri="{FF2B5EF4-FFF2-40B4-BE49-F238E27FC236}">
                <a16:creationId xmlns:a16="http://schemas.microsoft.com/office/drawing/2014/main" id="{AD9703B6-B200-498B-BB8F-A44751E31A7B}"/>
              </a:ext>
            </a:extLst>
          </p:cNvPr>
          <p:cNvCxnSpPr/>
          <p:nvPr/>
        </p:nvCxnSpPr>
        <p:spPr>
          <a:xfrm>
            <a:off x="4950393" y="5596561"/>
            <a:ext cx="1425151" cy="308463"/>
          </a:xfrm>
          <a:prstGeom prst="curved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4"/>
          <a:stretch>
            <a:fillRect/>
          </a:stretch>
        </p:blipFill>
        <p:spPr>
          <a:xfrm>
            <a:off x="3205672" y="4955936"/>
            <a:ext cx="1569863" cy="1433808"/>
          </a:xfrm>
          <a:prstGeom prst="rect">
            <a:avLst/>
          </a:prstGeom>
        </p:spPr>
      </p:pic>
    </p:spTree>
    <p:extLst>
      <p:ext uri="{BB962C8B-B14F-4D97-AF65-F5344CB8AC3E}">
        <p14:creationId xmlns:p14="http://schemas.microsoft.com/office/powerpoint/2010/main" val="225287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9789" y="728133"/>
            <a:ext cx="2817812" cy="1134016"/>
          </a:xfrm>
        </p:spPr>
        <p:txBody>
          <a:bodyPr>
            <a:normAutofit fontScale="90000"/>
          </a:bodyPr>
          <a:lstStyle/>
          <a:p>
            <a:r>
              <a:rPr lang="en-US" sz="3000" dirty="0"/>
              <a:t>Government Business Development</a:t>
            </a:r>
          </a:p>
        </p:txBody>
      </p:sp>
      <p:pic>
        <p:nvPicPr>
          <p:cNvPr id="4" name="Content Placeholder 3">
            <a:extLst>
              <a:ext uri="{FF2B5EF4-FFF2-40B4-BE49-F238E27FC236}">
                <a16:creationId xmlns:a16="http://schemas.microsoft.com/office/drawing/2014/main" id="{9723E5F2-166B-4405-9AD3-5926C21041CC}"/>
              </a:ext>
            </a:extLst>
          </p:cNvPr>
          <p:cNvPicPr>
            <a:picLocks noGrp="1" noChangeAspect="1"/>
          </p:cNvPicPr>
          <p:nvPr>
            <p:ph idx="1"/>
          </p:nvPr>
        </p:nvPicPr>
        <p:blipFill rotWithShape="1">
          <a:blip r:embed="rId2"/>
          <a:stretch/>
        </p:blipFill>
        <p:spPr>
          <a:xfrm>
            <a:off x="3840345" y="833445"/>
            <a:ext cx="7788416" cy="4730448"/>
          </a:xfrm>
          <a:prstGeom prst="rect">
            <a:avLst/>
          </a:prstGeom>
        </p:spPr>
      </p:pic>
      <p:sp>
        <p:nvSpPr>
          <p:cNvPr id="6" name="Text Placeholder 5"/>
          <p:cNvSpPr>
            <a:spLocks noGrp="1"/>
          </p:cNvSpPr>
          <p:nvPr>
            <p:ph type="body" sz="half" idx="2"/>
          </p:nvPr>
        </p:nvSpPr>
        <p:spPr>
          <a:xfrm>
            <a:off x="839788" y="1890630"/>
            <a:ext cx="2817813" cy="3978358"/>
          </a:xfrm>
        </p:spPr>
        <p:txBody>
          <a:bodyPr>
            <a:noAutofit/>
          </a:bodyPr>
          <a:lstStyle/>
          <a:p>
            <a:r>
              <a:rPr lang="en-US" sz="1300" dirty="0"/>
              <a:t>A complex process, that requires in-depth, firsthand experience to be best appreciated, government business and federal contract service provision could easily fill the program for an entire conference on its own. </a:t>
            </a:r>
          </a:p>
          <a:p>
            <a:r>
              <a:rPr lang="en-US" sz="1300" dirty="0"/>
              <a:t>Suffice it to say that government contracting in archaeology relies on the need for federal properties to maintain a cultural resources program to meet Section 106 requirements on Installation, and that several levels of administrative oversight govern every detail from fiscal year budgeting to special project design, from contracting decisions to personnel structuring, and most germane to this presentation: the awarding of contracts to private-sector environmental compliance firms.</a:t>
            </a:r>
          </a:p>
        </p:txBody>
      </p:sp>
      <p:sp>
        <p:nvSpPr>
          <p:cNvPr id="5" name="TextBox 4">
            <a:extLst>
              <a:ext uri="{FF2B5EF4-FFF2-40B4-BE49-F238E27FC236}">
                <a16:creationId xmlns:a16="http://schemas.microsoft.com/office/drawing/2014/main" id="{2E94BECD-C665-4A9E-88A9-8B7E2FBDD513}"/>
              </a:ext>
            </a:extLst>
          </p:cNvPr>
          <p:cNvSpPr txBox="1"/>
          <p:nvPr/>
        </p:nvSpPr>
        <p:spPr>
          <a:xfrm>
            <a:off x="8894497" y="2877919"/>
            <a:ext cx="2528711" cy="752490"/>
          </a:xfrm>
          <a:prstGeom prst="rect">
            <a:avLst/>
          </a:prstGeom>
        </p:spPr>
        <p:txBody>
          <a:bodyPr vert="horz" lIns="91440" tIns="45720" rIns="91440" bIns="45720" rtlCol="0" anchor="ctr">
            <a:normAutofit/>
          </a:bodyPr>
          <a:lstStyle/>
          <a:p>
            <a:pPr>
              <a:lnSpc>
                <a:spcPct val="90000"/>
              </a:lnSpc>
              <a:spcAft>
                <a:spcPts val="600"/>
              </a:spcAft>
            </a:pPr>
            <a:r>
              <a:rPr lang="en-US"/>
              <a:t>Source: </a:t>
            </a:r>
            <a:r>
              <a:rPr lang="en-US">
                <a:hlinkClick r:id="rId3"/>
              </a:rPr>
              <a:t>https://www.ez8a.com/</a:t>
            </a:r>
            <a:endParaRPr lang="en-US"/>
          </a:p>
        </p:txBody>
      </p:sp>
    </p:spTree>
    <p:extLst>
      <p:ext uri="{BB962C8B-B14F-4D97-AF65-F5344CB8AC3E}">
        <p14:creationId xmlns:p14="http://schemas.microsoft.com/office/powerpoint/2010/main" val="358136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39788" y="584200"/>
            <a:ext cx="5599112" cy="5956300"/>
          </a:xfrm>
        </p:spPr>
        <p:txBody>
          <a:bodyPr>
            <a:normAutofit fontScale="92500" lnSpcReduction="20000"/>
          </a:bodyPr>
          <a:lstStyle/>
          <a:p>
            <a:r>
              <a:rPr lang="en-US" sz="1800" dirty="0">
                <a:latin typeface="Calibri" charset="0"/>
                <a:ea typeface="Calibri" charset="0"/>
                <a:cs typeface="Calibri" charset="0"/>
              </a:rPr>
              <a:t>CRM on DOD installations, as contracted by the Corps*, facilitates fulfillment of regulatory requirements, but neither the IMCOM nor USACE maintains the personnel and resources to perform the work at the same cost and on the same schedule that private sector companies are able to deliver. </a:t>
            </a:r>
          </a:p>
          <a:p>
            <a:r>
              <a:rPr lang="en-US" sz="1800" dirty="0">
                <a:latin typeface="Calibri" charset="0"/>
                <a:ea typeface="Calibri" charset="0"/>
                <a:cs typeface="Calibri" charset="0"/>
              </a:rPr>
              <a:t>While this can mean big business for government contractors in environmental compliance services, this work is a </a:t>
            </a:r>
            <a:r>
              <a:rPr lang="en-US" sz="1800" i="1" dirty="0">
                <a:latin typeface="Calibri" charset="0"/>
                <a:ea typeface="Calibri" charset="0"/>
                <a:cs typeface="Calibri" charset="0"/>
              </a:rPr>
              <a:t>very</a:t>
            </a:r>
            <a:r>
              <a:rPr lang="en-US" sz="1800" dirty="0">
                <a:latin typeface="Calibri" charset="0"/>
                <a:ea typeface="Calibri" charset="0"/>
                <a:cs typeface="Calibri" charset="0"/>
              </a:rPr>
              <a:t> small piece of the pie (fiscally and operationally) for the DOD. Budgets are allocated following organizational structure, which for </a:t>
            </a:r>
            <a:r>
              <a:rPr lang="en-US" sz="1800" dirty="0" err="1">
                <a:latin typeface="Calibri" charset="0"/>
                <a:ea typeface="Calibri" charset="0"/>
                <a:cs typeface="Calibri" charset="0"/>
              </a:rPr>
              <a:t>example</a:t>
            </a:r>
            <a:r>
              <a:rPr lang="en-US" sz="1800" baseline="30000" dirty="0" err="1">
                <a:latin typeface="Calibri" charset="0"/>
                <a:ea typeface="Calibri" charset="0"/>
                <a:cs typeface="Calibri" charset="0"/>
              </a:rPr>
              <a:t>Ɨ</a:t>
            </a:r>
            <a:r>
              <a:rPr lang="en-US" sz="1800" dirty="0">
                <a:latin typeface="Calibri" charset="0"/>
                <a:ea typeface="Calibri" charset="0"/>
                <a:cs typeface="Calibri" charset="0"/>
              </a:rPr>
              <a:t>, at Fort Stewart, GA, includes: </a:t>
            </a:r>
          </a:p>
          <a:p>
            <a:pPr marL="285750" indent="-285750">
              <a:buFont typeface="Arial" charset="0"/>
              <a:buChar char="•"/>
            </a:pPr>
            <a:r>
              <a:rPr lang="en-US" sz="1700" dirty="0">
                <a:latin typeface="Calibri" charset="0"/>
                <a:ea typeface="Calibri" charset="0"/>
                <a:cs typeface="Calibri" charset="0"/>
              </a:rPr>
              <a:t>Army</a:t>
            </a:r>
          </a:p>
          <a:p>
            <a:pPr marL="742950" lvl="1" indent="-285750">
              <a:buFont typeface="Arial" charset="0"/>
              <a:buChar char="•"/>
            </a:pPr>
            <a:r>
              <a:rPr lang="en-US" sz="1600" dirty="0">
                <a:latin typeface="Calibri" charset="0"/>
                <a:ea typeface="Calibri" charset="0"/>
                <a:cs typeface="Calibri" charset="0"/>
              </a:rPr>
              <a:t>IMCOM</a:t>
            </a:r>
          </a:p>
          <a:p>
            <a:pPr marL="1200150" lvl="2" indent="-285750">
              <a:buFont typeface="Arial" charset="0"/>
              <a:buChar char="•"/>
            </a:pPr>
            <a:r>
              <a:rPr lang="en-US" sz="1500" dirty="0">
                <a:latin typeface="Calibri" charset="0"/>
                <a:ea typeface="Calibri" charset="0"/>
                <a:cs typeface="Calibri" charset="0"/>
              </a:rPr>
              <a:t>Garrison</a:t>
            </a:r>
            <a:r>
              <a:rPr lang="en-US" dirty="0">
                <a:latin typeface="Calibri" charset="0"/>
                <a:ea typeface="Calibri" charset="0"/>
                <a:cs typeface="Calibri" charset="0"/>
              </a:rPr>
              <a:t> </a:t>
            </a:r>
            <a:r>
              <a:rPr lang="en-US" sz="1500" dirty="0">
                <a:latin typeface="Calibri" charset="0"/>
                <a:ea typeface="Calibri" charset="0"/>
                <a:cs typeface="Calibri" charset="0"/>
              </a:rPr>
              <a:t>Command</a:t>
            </a:r>
          </a:p>
          <a:p>
            <a:pPr marL="1657350" lvl="3" indent="-285750">
              <a:buFont typeface="Arial" charset="0"/>
              <a:buChar char="•"/>
            </a:pPr>
            <a:r>
              <a:rPr lang="en-US" sz="1400" dirty="0">
                <a:latin typeface="Calibri" charset="0"/>
                <a:ea typeface="Calibri" charset="0"/>
                <a:cs typeface="Calibri" charset="0"/>
              </a:rPr>
              <a:t>Directorate of Public Works</a:t>
            </a:r>
          </a:p>
          <a:p>
            <a:pPr marL="2114550" lvl="4" indent="-285750">
              <a:buFont typeface="Arial" charset="0"/>
              <a:buChar char="•"/>
            </a:pPr>
            <a:r>
              <a:rPr lang="en-US" sz="1300" dirty="0">
                <a:latin typeface="Calibri" charset="0"/>
                <a:ea typeface="Calibri" charset="0"/>
                <a:cs typeface="Calibri" charset="0"/>
              </a:rPr>
              <a:t>Environmental </a:t>
            </a:r>
            <a:r>
              <a:rPr lang="en-US" sz="1300" dirty="0" err="1">
                <a:latin typeface="Calibri" charset="0"/>
                <a:ea typeface="Calibri" charset="0"/>
                <a:cs typeface="Calibri" charset="0"/>
              </a:rPr>
              <a:t>Division</a:t>
            </a:r>
            <a:r>
              <a:rPr lang="en-US" sz="1400" baseline="30000" dirty="0" err="1">
                <a:latin typeface="Calibri" charset="0"/>
                <a:ea typeface="Calibri" charset="0"/>
                <a:cs typeface="Calibri" charset="0"/>
              </a:rPr>
              <a:t>Ɨ</a:t>
            </a:r>
            <a:endParaRPr lang="en-US" sz="1400" baseline="30000" dirty="0">
              <a:latin typeface="Calibri" charset="0"/>
              <a:ea typeface="Calibri" charset="0"/>
              <a:cs typeface="Calibri" charset="0"/>
            </a:endParaRPr>
          </a:p>
          <a:p>
            <a:pPr marL="2571750" lvl="5" indent="-285750">
              <a:buFont typeface="Arial" charset="0"/>
              <a:buChar char="•"/>
            </a:pPr>
            <a:r>
              <a:rPr lang="en-US" sz="1300" dirty="0">
                <a:latin typeface="Calibri" charset="0"/>
                <a:ea typeface="Calibri" charset="0"/>
                <a:cs typeface="Calibri" charset="0"/>
              </a:rPr>
              <a:t>Prevention and Compliance </a:t>
            </a:r>
            <a:r>
              <a:rPr lang="en-US" sz="1200" baseline="30000" dirty="0">
                <a:latin typeface="Calibri" charset="0"/>
                <a:ea typeface="Calibri" charset="0"/>
                <a:cs typeface="Calibri" charset="0"/>
              </a:rPr>
              <a:t>Ɨ</a:t>
            </a:r>
            <a:endParaRPr lang="en-US" sz="1300" dirty="0">
              <a:latin typeface="Calibri" charset="0"/>
              <a:ea typeface="Calibri" charset="0"/>
              <a:cs typeface="Calibri" charset="0"/>
            </a:endParaRPr>
          </a:p>
          <a:p>
            <a:pPr marL="3028950" lvl="6" indent="-285750">
              <a:buFont typeface="Arial" charset="0"/>
              <a:buChar char="•"/>
            </a:pPr>
            <a:r>
              <a:rPr lang="en-US" sz="1200" dirty="0">
                <a:latin typeface="Calibri" charset="0"/>
                <a:ea typeface="Calibri" charset="0"/>
                <a:cs typeface="Calibri" charset="0"/>
              </a:rPr>
              <a:t>Land </a:t>
            </a:r>
            <a:r>
              <a:rPr lang="en-US" sz="1200" dirty="0" err="1">
                <a:latin typeface="Calibri" charset="0"/>
                <a:ea typeface="Calibri" charset="0"/>
                <a:cs typeface="Calibri" charset="0"/>
              </a:rPr>
              <a:t>Management</a:t>
            </a:r>
            <a:r>
              <a:rPr lang="en-US" sz="1200" baseline="30000" dirty="0" err="1">
                <a:latin typeface="Calibri" charset="0"/>
                <a:ea typeface="Calibri" charset="0"/>
                <a:cs typeface="Calibri" charset="0"/>
              </a:rPr>
              <a:t>Ɨ</a:t>
            </a:r>
            <a:endParaRPr lang="en-US" sz="1200" dirty="0">
              <a:latin typeface="Calibri" charset="0"/>
              <a:ea typeface="Calibri" charset="0"/>
              <a:cs typeface="Calibri" charset="0"/>
            </a:endParaRPr>
          </a:p>
          <a:p>
            <a:pPr marL="3486150" lvl="7" indent="-285750">
              <a:buFont typeface="Arial" charset="0"/>
              <a:buChar char="•"/>
            </a:pPr>
            <a:r>
              <a:rPr lang="en-US" sz="1100" dirty="0">
                <a:latin typeface="Calibri" charset="0"/>
                <a:ea typeface="Calibri" charset="0"/>
                <a:cs typeface="Calibri" charset="0"/>
              </a:rPr>
              <a:t>Installation Cultural Resources </a:t>
            </a:r>
            <a:r>
              <a:rPr lang="en-US" sz="1100" dirty="0" err="1">
                <a:latin typeface="Calibri" charset="0"/>
                <a:ea typeface="Calibri" charset="0"/>
                <a:cs typeface="Calibri" charset="0"/>
              </a:rPr>
              <a:t>Management</a:t>
            </a:r>
            <a:r>
              <a:rPr lang="en-US" sz="1100" baseline="30000" dirty="0" err="1">
                <a:latin typeface="Calibri" charset="0"/>
                <a:ea typeface="Calibri" charset="0"/>
                <a:cs typeface="Calibri" charset="0"/>
              </a:rPr>
              <a:t>Ɨ</a:t>
            </a:r>
            <a:endParaRPr lang="en-US" sz="1100" dirty="0">
              <a:latin typeface="Calibri" charset="0"/>
              <a:ea typeface="Calibri" charset="0"/>
              <a:cs typeface="Calibri" charset="0"/>
            </a:endParaRPr>
          </a:p>
          <a:p>
            <a:pPr marL="3028950" lvl="6" indent="-285750">
              <a:buFont typeface="Arial" charset="0"/>
              <a:buChar char="•"/>
            </a:pPr>
            <a:endParaRPr lang="en-US" dirty="0">
              <a:latin typeface="Calibri" charset="0"/>
              <a:ea typeface="Calibri" charset="0"/>
              <a:cs typeface="Calibri" charset="0"/>
            </a:endParaRPr>
          </a:p>
          <a:p>
            <a:r>
              <a:rPr lang="mr-IN" sz="1800" dirty="0">
                <a:latin typeface="Calibri" charset="0"/>
                <a:ea typeface="Calibri" charset="0"/>
                <a:cs typeface="Calibri" charset="0"/>
              </a:rPr>
              <a:t>…</a:t>
            </a:r>
            <a:r>
              <a:rPr lang="en-US" sz="1800" dirty="0">
                <a:latin typeface="Calibri" charset="0"/>
                <a:ea typeface="Calibri" charset="0"/>
                <a:cs typeface="Calibri" charset="0"/>
              </a:rPr>
              <a:t> making this work a relatively minor part of the DOD overall mission.</a:t>
            </a:r>
          </a:p>
          <a:p>
            <a:endParaRPr lang="en-US" sz="1800" dirty="0">
              <a:latin typeface="Calibri" charset="0"/>
              <a:ea typeface="Calibri" charset="0"/>
              <a:cs typeface="Calibri" charset="0"/>
            </a:endParaRPr>
          </a:p>
          <a:p>
            <a:r>
              <a:rPr lang="en-US" sz="1300" dirty="0">
                <a:latin typeface="Calibri" charset="0"/>
                <a:ea typeface="Calibri" charset="0"/>
                <a:cs typeface="Calibri" charset="0"/>
              </a:rPr>
              <a:t>*Installations may also utilize General Service Administrations, National Park Service in other Regions, MICC (Main Instrumentation and Controls Contractor), and others to execute contracts.</a:t>
            </a:r>
          </a:p>
        </p:txBody>
      </p:sp>
      <p:pic>
        <p:nvPicPr>
          <p:cNvPr id="1026" name="Picture 2" descr="MCOM crest"/>
          <p:cNvPicPr>
            <a:picLocks noChangeAspect="1" noChangeArrowheads="1"/>
          </p:cNvPicPr>
          <p:nvPr/>
        </p:nvPicPr>
        <p:blipFill>
          <a:blip r:embed="rId2">
            <a:alphaModFix amt="14000"/>
            <a:extLst>
              <a:ext uri="{28A0092B-C50C-407E-A947-70E740481C1C}">
                <a14:useLocalDpi xmlns:a14="http://schemas.microsoft.com/office/drawing/2010/main" val="0"/>
              </a:ext>
            </a:extLst>
          </a:blip>
          <a:srcRect/>
          <a:stretch>
            <a:fillRect/>
          </a:stretch>
        </p:blipFill>
        <p:spPr bwMode="auto">
          <a:xfrm>
            <a:off x="6788252" y="584200"/>
            <a:ext cx="5270036" cy="481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7254012" y="1252744"/>
            <a:ext cx="4338515" cy="4462712"/>
          </a:xfrm>
          <a:prstGeom prst="rect">
            <a:avLst/>
          </a:prstGeom>
          <a:noFill/>
          <a:ln w="76200">
            <a:noFill/>
          </a:ln>
          <a:effectLst/>
        </p:spPr>
        <p:txBody>
          <a:bodyPr vert="horz" wrap="square" lIns="0" tIns="0" rIns="0" bIns="15235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Our mission: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IMCOM integrates and delivers base support to</a:t>
            </a:r>
            <a:b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b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enable readiness for a globally-responsive Army.</a:t>
            </a: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i="1" u="sng" strike="noStrike" cap="none" normalizeH="0" baseline="0" dirty="0">
                <a:ln>
                  <a:noFill/>
                </a:ln>
                <a:effectLst/>
                <a:latin typeface="Calibri Light" charset="0"/>
                <a:ea typeface="Calibri Light" charset="0"/>
                <a:cs typeface="Calibri Light" charset="0"/>
              </a:rPr>
              <a:t>  </a:t>
            </a:r>
            <a:endParaRPr kumimoji="0" lang="x-none" altLang="x-none" sz="1400" i="1" u="none" strike="noStrike" cap="none" normalizeH="0" baseline="0" dirty="0">
              <a:ln>
                <a:noFill/>
              </a:ln>
              <a:solidFill>
                <a:schemeClr val="tx1"/>
              </a:solidFill>
              <a:effectLst/>
              <a:latin typeface="Calibri Light" charset="0"/>
              <a:ea typeface="Calibri Light" charset="0"/>
              <a:cs typeface="Calibri Light"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b="1" i="1" u="none" strike="noStrike" cap="none" normalizeH="0" baseline="0" dirty="0">
                <a:ln>
                  <a:noFill/>
                </a:ln>
                <a:solidFill>
                  <a:schemeClr val="tx1"/>
                </a:solidFill>
                <a:effectLst/>
                <a:latin typeface="Calibri Light" charset="0"/>
                <a:ea typeface="Calibri Light" charset="0"/>
                <a:cs typeface="Calibri Light" charset="0"/>
              </a:rPr>
              <a:t>We Are the Army's Home</a:t>
            </a:r>
            <a:endParaRPr kumimoji="0" lang="x-none" altLang="x-none" sz="1400" b="1" i="1" u="none" strike="noStrike" cap="none" normalizeH="0" baseline="0" dirty="0">
              <a:ln>
                <a:noFill/>
              </a:ln>
              <a:solidFill>
                <a:srgbClr val="2D2D2D"/>
              </a:solidFill>
              <a:effectLst/>
              <a:latin typeface="Calibri Light" charset="0"/>
              <a:ea typeface="Calibri Light" charset="0"/>
              <a:cs typeface="Calibri Light"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Our vision:</a:t>
            </a:r>
          </a:p>
          <a:p>
            <a:pPr marL="0" marR="0" lvl="0" indent="0" algn="ctr" defTabSz="914400" rtl="0" eaLnBrk="0" fontAlgn="base" latinLnBrk="0" hangingPunct="0">
              <a:lnSpc>
                <a:spcPct val="100000"/>
              </a:lnSpc>
              <a:spcBef>
                <a:spcPct val="0"/>
              </a:spcBef>
              <a:spcAft>
                <a:spcPct val="0"/>
              </a:spcAft>
              <a:buClrTx/>
              <a:buSzTx/>
              <a:tabLst/>
            </a:pPr>
            <a:endPar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R="0" lvl="0" algn="ctr" defTabSz="914400" rtl="0" eaLnBrk="0" fontAlgn="base" latinLnBrk="0" hangingPunct="0">
              <a:lnSpc>
                <a:spcPct val="100000"/>
              </a:lnSpc>
              <a:spcBef>
                <a:spcPct val="0"/>
              </a:spcBef>
              <a:spcAft>
                <a:spcPct val="0"/>
              </a:spcAft>
              <a:buClrTx/>
              <a:buSzTx/>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Committed to Service </a:t>
            </a:r>
            <a:endParaRPr kumimoji="0" lang="en-US"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R="0" lvl="0" algn="ctr" defTabSz="914400" rtl="0" eaLnBrk="0" fontAlgn="base" latinLnBrk="0" hangingPunct="0">
              <a:lnSpc>
                <a:spcPct val="100000"/>
              </a:lnSpc>
              <a:spcBef>
                <a:spcPct val="0"/>
              </a:spcBef>
              <a:spcAft>
                <a:spcPct val="0"/>
              </a:spcAft>
              <a:buClrTx/>
              <a:buSzTx/>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Enhancing Readiness</a:t>
            </a:r>
            <a:endParaRPr kumimoji="0" lang="en-US"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R="0" lvl="0" algn="ctr" defTabSz="914400" rtl="0" eaLnBrk="0" fontAlgn="base" latinLnBrk="0" hangingPunct="0">
              <a:lnSpc>
                <a:spcPct val="100000"/>
              </a:lnSpc>
              <a:spcBef>
                <a:spcPct val="0"/>
              </a:spcBef>
              <a:spcAft>
                <a:spcPct val="0"/>
              </a:spcAft>
              <a:buClrTx/>
              <a:buSzTx/>
              <a:tabLst/>
            </a:pPr>
            <a:r>
              <a:rPr kumimoji="0" lang="x-none" altLang="x-none" sz="1400" i="1" u="none" strike="noStrike" cap="none" normalizeH="0" baseline="0" dirty="0">
                <a:ln>
                  <a:noFill/>
                </a:ln>
                <a:solidFill>
                  <a:srgbClr val="2D2D2D"/>
                </a:solidFill>
                <a:effectLst/>
                <a:latin typeface="Calibri Light" charset="0"/>
                <a:ea typeface="Calibri Light" charset="0"/>
                <a:cs typeface="Calibri Light" charset="0"/>
              </a:rPr>
              <a:t>Foundation of the Army Culture</a:t>
            </a:r>
            <a:endParaRPr kumimoji="0" lang="en-US"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R="0" lvl="0" algn="ctr" defTabSz="914400" rtl="0" eaLnBrk="0" fontAlgn="base" latinLnBrk="0" hangingPunct="0">
              <a:lnSpc>
                <a:spcPct val="100000"/>
              </a:lnSpc>
              <a:spcBef>
                <a:spcPct val="0"/>
              </a:spcBef>
              <a:spcAft>
                <a:spcPct val="0"/>
              </a:spcAft>
              <a:buClrTx/>
              <a:buSzTx/>
              <a:tabLst/>
            </a:pPr>
            <a:endParaRPr kumimoji="0" lang="en-US" altLang="x-none" sz="1400" i="1" u="none" strike="noStrike" cap="none" normalizeH="0" baseline="0" dirty="0">
              <a:ln>
                <a:noFill/>
              </a:ln>
              <a:solidFill>
                <a:srgbClr val="2D2D2D"/>
              </a:solidFill>
              <a:effectLst/>
              <a:latin typeface="Calibri Light" charset="0"/>
              <a:ea typeface="Calibri Light" charset="0"/>
              <a:cs typeface="Calibri Light" charset="0"/>
            </a:endParaRPr>
          </a:p>
          <a:p>
            <a:pPr marL="285750" marR="0" lvl="0" indent="-285750" algn="ctr" defTabSz="914400" rtl="0" eaLnBrk="0" fontAlgn="base" latinLnBrk="0" hangingPunct="0">
              <a:lnSpc>
                <a:spcPct val="100000"/>
              </a:lnSpc>
              <a:spcBef>
                <a:spcPct val="0"/>
              </a:spcBef>
              <a:spcAft>
                <a:spcPct val="0"/>
              </a:spcAft>
              <a:buClrTx/>
              <a:buSzTx/>
              <a:buFont typeface="Wingdings" charset="2"/>
              <a:buChar char="§"/>
              <a:tabLst/>
            </a:pPr>
            <a:endParaRPr kumimoji="0" lang="x-none" altLang="x-none" sz="1400" i="1" u="none" strike="noStrike" cap="none" normalizeH="0" baseline="0" dirty="0">
              <a:ln>
                <a:noFill/>
              </a:ln>
              <a:solidFill>
                <a:schemeClr val="tx1"/>
              </a:solidFill>
              <a:effectLst/>
              <a:latin typeface="Calibri Light" charset="0"/>
              <a:ea typeface="Calibri Light" charset="0"/>
              <a:cs typeface="Calibri Light"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1400" i="1" u="none" strike="noStrike" cap="none" normalizeH="0" baseline="0" dirty="0">
                <a:ln>
                  <a:noFill/>
                </a:ln>
                <a:solidFill>
                  <a:schemeClr val="tx1"/>
                </a:solidFill>
                <a:effectLst/>
                <a:latin typeface="Calibri Light" charset="0"/>
                <a:ea typeface="Calibri Light" charset="0"/>
                <a:cs typeface="Calibri Light" charset="0"/>
              </a:rPr>
              <a:t>IMCOM handles the day-to-day operations of U.S. Army installations around the globe – We are the Army's Home. Army installations are communities that provide many of the same types of services expected from any small city. Fire, police, housing, and child-care are just some of the things IMCOM does in Army communities every day.</a:t>
            </a:r>
          </a:p>
        </p:txBody>
      </p:sp>
      <p:cxnSp>
        <p:nvCxnSpPr>
          <p:cNvPr id="9" name="Straight Connector 8"/>
          <p:cNvCxnSpPr/>
          <p:nvPr/>
        </p:nvCxnSpPr>
        <p:spPr>
          <a:xfrm>
            <a:off x="6686652" y="393700"/>
            <a:ext cx="0" cy="59563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1813" y="754855"/>
            <a:ext cx="3290887" cy="2287588"/>
          </a:xfrm>
        </p:spPr>
        <p:txBody>
          <a:bodyPr anchor="ctr">
            <a:normAutofit/>
          </a:bodyPr>
          <a:lstStyle/>
          <a:p>
            <a:r>
              <a:rPr lang="en-US" sz="3100" dirty="0"/>
              <a:t>How are private contractors chosen as the best service provider for a USACE contract?</a:t>
            </a:r>
          </a:p>
        </p:txBody>
      </p:sp>
      <p:sp>
        <p:nvSpPr>
          <p:cNvPr id="6" name="Content Placeholder 5"/>
          <p:cNvSpPr>
            <a:spLocks noGrp="1"/>
          </p:cNvSpPr>
          <p:nvPr>
            <p:ph idx="1"/>
          </p:nvPr>
        </p:nvSpPr>
        <p:spPr>
          <a:xfrm>
            <a:off x="3822700" y="177800"/>
            <a:ext cx="7886695" cy="3797299"/>
          </a:xfrm>
        </p:spPr>
        <p:txBody>
          <a:bodyPr anchor="ctr">
            <a:normAutofit/>
          </a:bodyPr>
          <a:lstStyle/>
          <a:p>
            <a:pPr marL="0" indent="0">
              <a:lnSpc>
                <a:spcPct val="100000"/>
              </a:lnSpc>
              <a:buNone/>
            </a:pPr>
            <a:r>
              <a:rPr lang="en-US" sz="1600" dirty="0"/>
              <a:t>Awards of contracts are based on 5 categories of criteria known as </a:t>
            </a:r>
            <a:r>
              <a:rPr lang="en-US" sz="1600" i="1" dirty="0"/>
              <a:t>Evaluation</a:t>
            </a:r>
            <a:r>
              <a:rPr lang="en-US" sz="1600" dirty="0"/>
              <a:t> </a:t>
            </a:r>
            <a:r>
              <a:rPr lang="en-US" sz="1600" i="1" dirty="0"/>
              <a:t>Factors</a:t>
            </a:r>
            <a:r>
              <a:rPr lang="en-US" sz="1600" dirty="0"/>
              <a:t>. These include:</a:t>
            </a:r>
          </a:p>
          <a:p>
            <a:pPr fontAlgn="base">
              <a:lnSpc>
                <a:spcPct val="100000"/>
              </a:lnSpc>
            </a:pPr>
            <a:r>
              <a:rPr lang="en-US" sz="1600" dirty="0"/>
              <a:t>Specialized technical capabilities regarding the services required.</a:t>
            </a:r>
          </a:p>
          <a:p>
            <a:pPr fontAlgn="base">
              <a:lnSpc>
                <a:spcPct val="100000"/>
              </a:lnSpc>
            </a:pPr>
            <a:r>
              <a:rPr lang="en-US" sz="1600" dirty="0"/>
              <a:t>History of previous work of a similar nature. </a:t>
            </a:r>
          </a:p>
          <a:p>
            <a:pPr fontAlgn="base">
              <a:lnSpc>
                <a:spcPct val="100000"/>
              </a:lnSpc>
            </a:pPr>
            <a:r>
              <a:rPr lang="en-US" sz="1600" dirty="0"/>
              <a:t>Qualifications and Experience of key Personnel (and/or Contractors). </a:t>
            </a:r>
          </a:p>
          <a:p>
            <a:pPr fontAlgn="base">
              <a:lnSpc>
                <a:spcPct val="100000"/>
              </a:lnSpc>
            </a:pPr>
            <a:r>
              <a:rPr lang="en-US" sz="1600" dirty="0"/>
              <a:t>Past record of performance on contracts with respect to control of costs, quality of work*, ability to meet schedules, contract administration, and accurate and timely work products that receive favorable reviews* from SHPO and THPO.</a:t>
            </a:r>
          </a:p>
          <a:p>
            <a:pPr fontAlgn="base">
              <a:lnSpc>
                <a:spcPct val="100000"/>
              </a:lnSpc>
            </a:pPr>
            <a:r>
              <a:rPr lang="en-US" sz="1600" dirty="0"/>
              <a:t>Price (</a:t>
            </a:r>
            <a:r>
              <a:rPr lang="en-US" sz="1600" u="sng" dirty="0">
                <a:hlinkClick r:id="rId2"/>
              </a:rPr>
              <a:t>https://www.dau.mil/tools/p/cprg</a:t>
            </a:r>
            <a:r>
              <a:rPr lang="en-US" sz="1600" dirty="0">
                <a:hlinkClick r:id="rId2"/>
              </a:rPr>
              <a:t>)</a:t>
            </a:r>
            <a:r>
              <a:rPr lang="en-US" sz="1600" dirty="0"/>
              <a:t> - However, </a:t>
            </a:r>
            <a:r>
              <a:rPr lang="en-US" sz="1600" i="1" dirty="0"/>
              <a:t>“All evaluation factors other than price, when combined, are significantly more important than price.”</a:t>
            </a:r>
          </a:p>
        </p:txBody>
      </p:sp>
      <p:pic>
        <p:nvPicPr>
          <p:cNvPr id="7" name="Picture 6">
            <a:hlinkClick r:id="rId3"/>
          </p:cNvPr>
          <p:cNvPicPr>
            <a:picLocks noChangeAspect="1"/>
          </p:cNvPicPr>
          <p:nvPr/>
        </p:nvPicPr>
        <p:blipFill rotWithShape="1">
          <a:blip r:embed="rId4"/>
          <a:srcRect t="4879" b="10130"/>
          <a:stretch/>
        </p:blipFill>
        <p:spPr>
          <a:xfrm>
            <a:off x="829033" y="3797299"/>
            <a:ext cx="9539729" cy="3060701"/>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3948632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2488</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Calibri</vt:lpstr>
      <vt:lpstr>Calibri Light</vt:lpstr>
      <vt:lpstr>Wingdings</vt:lpstr>
      <vt:lpstr>Office Theme</vt:lpstr>
      <vt:lpstr>Respecting the Past  and Protecting the Future</vt:lpstr>
      <vt:lpstr>PowerPoint Presentation</vt:lpstr>
      <vt:lpstr>PowerPoint Presentation</vt:lpstr>
      <vt:lpstr>PowerPoint Presentation</vt:lpstr>
      <vt:lpstr>Abstract</vt:lpstr>
      <vt:lpstr>Much of the archaeological research in which I currently participate as a government contractor occurs as performance of compliance-based Phase I and II evaluations for various Department of Defense (DOD) Installations.   Primarily these are Army installations, with contracts facilitated by the Army Corps of Engineers for the U.S. Army Installation Management Command (IMCOM).</vt:lpstr>
      <vt:lpstr>Government Business Development</vt:lpstr>
      <vt:lpstr>PowerPoint Presentation</vt:lpstr>
      <vt:lpstr>How are private contractors chosen as the best service provider for a USACE contract?</vt:lpstr>
      <vt:lpstr>Congratulations! </vt:lpstr>
      <vt:lpstr>PowerPoint Presentation</vt:lpstr>
      <vt:lpstr>Overall objectives for archaeology contractors:</vt:lpstr>
      <vt:lpstr>Responsibility in Compliance Archaeology</vt:lpstr>
      <vt:lpstr>Is it possible to do ETHICAL and PROFITABLE compliance-based archaeology?</vt:lpstr>
      <vt:lpstr>Where are the opportunities to be ethical and profitable with our data management?</vt:lpstr>
      <vt:lpstr>Where are additional opportunities to be ethical (and profitable by creating future opportunities to receive work) in reporting this data?</vt:lpstr>
      <vt:lpstr>How can we best represent our work to the public? (Adding value to our products and being ethical about discussing past populations.)</vt:lpstr>
      <vt:lpstr>Takeaway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Respecting the Past  and Protecting the Future</dc:title>
  <dc:creator>Kelsey Myers</dc:creator>
  <cp:lastModifiedBy>Kelsey Myers</cp:lastModifiedBy>
  <cp:revision>17</cp:revision>
  <dcterms:created xsi:type="dcterms:W3CDTF">2019-04-05T16:00:59Z</dcterms:created>
  <dcterms:modified xsi:type="dcterms:W3CDTF">2019-04-09T20:19:49Z</dcterms:modified>
</cp:coreProperties>
</file>